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E2E"/>
    <a:srgbClr val="996633"/>
    <a:srgbClr val="FF00FF"/>
    <a:srgbClr val="011D2D"/>
    <a:srgbClr val="022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77166" autoAdjust="0"/>
  </p:normalViewPr>
  <p:slideViewPr>
    <p:cSldViewPr snapToGrid="0">
      <p:cViewPr varScale="1">
        <p:scale>
          <a:sx n="84" d="100"/>
          <a:sy n="84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026DF-E0A8-4C92-B518-1BB218903F37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97AF-926D-46CD-AB9D-75F31F48B5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01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spc="0" dirty="0"/>
              <a:t>HUD</a:t>
            </a:r>
            <a:r>
              <a:rPr lang="zh-TW" altLang="en-US" sz="1200" spc="0" dirty="0"/>
              <a:t>起初適用於航空，這引起了汽車研究界的興趣。透過在</a:t>
            </a:r>
            <a:r>
              <a:rPr lang="en-US" altLang="zh-TW" sz="1200" spc="0" dirty="0"/>
              <a:t>HUD</a:t>
            </a:r>
            <a:r>
              <a:rPr lang="zh-TW" altLang="en-US" sz="1200" spc="0" dirty="0"/>
              <a:t>上顯示訊息，駕駛員能夠看著前方並同時獲取訊息，從而提高安全性。而傳統的</a:t>
            </a:r>
            <a:r>
              <a:rPr lang="en-US" altLang="zh-TW" sz="1200" spc="0" dirty="0"/>
              <a:t>HUD</a:t>
            </a:r>
            <a:r>
              <a:rPr lang="zh-TW" altLang="en-US" sz="1200" spc="0" dirty="0"/>
              <a:t>顯示的訊息有限，像是車速、轉速、警告等，所以近幾年許多研究人員就研究了可以再</a:t>
            </a:r>
            <a:r>
              <a:rPr lang="en-US" altLang="zh-TW" sz="1200" spc="0" dirty="0"/>
              <a:t>HUD</a:t>
            </a:r>
            <a:r>
              <a:rPr lang="zh-TW" altLang="en-US" sz="1200" spc="0" dirty="0"/>
              <a:t>顯示的其他訊息，例如導航指示。</a:t>
            </a:r>
            <a:endParaRPr lang="de-DE" altLang="zh-TW" sz="1200" spc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97AF-926D-46CD-AB9D-75F31F48B52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29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傳統 </a:t>
            </a:r>
            <a:r>
              <a:rPr lang="en-US" altLang="zh-TW" dirty="0"/>
              <a:t>CV</a:t>
            </a:r>
          </a:p>
          <a:p>
            <a:endParaRPr lang="en-US" altLang="zh-TW" dirty="0"/>
          </a:p>
          <a:p>
            <a:r>
              <a:rPr lang="en-US" altLang="zh-TW" dirty="0"/>
              <a:t>LA</a:t>
            </a:r>
            <a:r>
              <a:rPr lang="zh-TW" altLang="en-US" dirty="0"/>
              <a:t>和</a:t>
            </a:r>
            <a:r>
              <a:rPr lang="en-US" altLang="zh-TW" dirty="0"/>
              <a:t>LB</a:t>
            </a:r>
            <a:r>
              <a:rPr lang="zh-TW" altLang="en-US" dirty="0"/>
              <a:t>的標誌會出現在地標前面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97AF-926D-46CD-AB9D-75F31F48B52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006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傳統 </a:t>
            </a:r>
            <a:r>
              <a:rPr lang="en-US" altLang="zh-TW" dirty="0"/>
              <a:t>CV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97AF-926D-46CD-AB9D-75F31F48B52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801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表明地標在</a:t>
            </a:r>
            <a:r>
              <a:rPr lang="en-US" altLang="zh-TW" dirty="0"/>
              <a:t>CV</a:t>
            </a:r>
            <a:r>
              <a:rPr lang="zh-TW" altLang="en-US" dirty="0"/>
              <a:t>的依賴性較低</a:t>
            </a:r>
            <a:r>
              <a:rPr lang="en-US" altLang="zh-TW" dirty="0"/>
              <a:t>-------</a:t>
            </a:r>
            <a:r>
              <a:rPr lang="zh-TW" altLang="en-US" dirty="0"/>
              <a:t>但我覺得因為</a:t>
            </a:r>
            <a:r>
              <a:rPr lang="en-US" altLang="zh-TW" dirty="0"/>
              <a:t>CV</a:t>
            </a:r>
            <a:r>
              <a:rPr lang="zh-TW" altLang="en-US" dirty="0"/>
              <a:t>沒有以地標作為提示，所以不能說依賴性較低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97AF-926D-46CD-AB9D-75F31F48B52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999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97AF-926D-46CD-AB9D-75F31F48B52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28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/>
              <a:t>過去的研究指出，在</a:t>
            </a:r>
            <a:r>
              <a:rPr lang="en-US" altLang="zh-TW" sz="1200" dirty="0"/>
              <a:t>HUD</a:t>
            </a:r>
            <a:r>
              <a:rPr lang="zh-TW" altLang="en-US" sz="1200" dirty="0"/>
              <a:t>上顯示導航訊息時，駕駛員的成功率為</a:t>
            </a:r>
            <a:r>
              <a:rPr lang="en-US" altLang="zh-TW" sz="1200" dirty="0"/>
              <a:t>100%</a:t>
            </a:r>
            <a:r>
              <a:rPr lang="zh-TW" altLang="en-US" sz="1200" dirty="0"/>
              <a:t>，若是在</a:t>
            </a:r>
            <a:r>
              <a:rPr lang="en-US" altLang="zh-TW" sz="1200" dirty="0"/>
              <a:t>HDD</a:t>
            </a:r>
            <a:r>
              <a:rPr lang="zh-TW" altLang="en-US" sz="1200" dirty="0"/>
              <a:t>上顯示時，成功率為</a:t>
            </a:r>
            <a:r>
              <a:rPr lang="en-US" altLang="zh-TW" sz="1200" dirty="0"/>
              <a:t>80%</a:t>
            </a:r>
            <a:r>
              <a:rPr lang="zh-TW" altLang="en-US" sz="1200" dirty="0"/>
              <a:t>。而</a:t>
            </a:r>
            <a:r>
              <a:rPr lang="en-US" altLang="zh-TW" sz="1200" dirty="0"/>
              <a:t>HUD</a:t>
            </a:r>
            <a:r>
              <a:rPr lang="zh-TW" altLang="en-US" sz="1200" dirty="0"/>
              <a:t>也被認為需要的精神負荷較低 。而</a:t>
            </a:r>
            <a:r>
              <a:rPr lang="en-US" altLang="zh-TW" sz="1200" dirty="0"/>
              <a:t>A</a:t>
            </a:r>
            <a:r>
              <a:rPr lang="zh-TW" altLang="en-US" sz="1200" dirty="0"/>
              <a:t>學者的研究指出，使用</a:t>
            </a:r>
            <a:r>
              <a:rPr lang="en-US" altLang="zh-TW" sz="1200" dirty="0"/>
              <a:t>HUD</a:t>
            </a:r>
            <a:r>
              <a:rPr lang="zh-TW" altLang="en-US" sz="1200" dirty="0"/>
              <a:t>時，注意力放在導航提示的時間較短，這表明從</a:t>
            </a:r>
            <a:r>
              <a:rPr lang="en-US" altLang="zh-TW" sz="1200" dirty="0"/>
              <a:t>HUD</a:t>
            </a:r>
            <a:r>
              <a:rPr lang="zh-TW" altLang="en-US" sz="1200" dirty="0"/>
              <a:t>獲取相關訊息的時間花費較少 。那為了避免因</a:t>
            </a:r>
            <a:r>
              <a:rPr lang="en-US" altLang="zh-TW" sz="1200" dirty="0"/>
              <a:t>HUD</a:t>
            </a:r>
            <a:r>
              <a:rPr lang="zh-TW" altLang="en-US" sz="1200" dirty="0"/>
              <a:t>圖示的出現而造成分心，進而導致事故的發生，所以在呈現</a:t>
            </a:r>
            <a:r>
              <a:rPr lang="en-US" altLang="zh-TW" sz="1200" dirty="0"/>
              <a:t>HUD</a:t>
            </a:r>
            <a:r>
              <a:rPr lang="zh-TW" altLang="en-US" sz="1200" dirty="0"/>
              <a:t>訊息的時候應該要以最小干擾的方式呈現。</a:t>
            </a:r>
            <a:endParaRPr lang="de-DE" altLang="zh-TW" sz="1200" spc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97AF-926D-46CD-AB9D-75F31F48B52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68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spc="0" dirty="0"/>
              <a:t>如果</a:t>
            </a:r>
            <a:r>
              <a:rPr lang="en-US" altLang="zh-TW" sz="1200" spc="0" dirty="0"/>
              <a:t>HUD</a:t>
            </a:r>
            <a:r>
              <a:rPr lang="zh-TW" altLang="en-US" sz="1200" spc="0" dirty="0"/>
              <a:t>上呈現太多訊息的話，會分散駕駛員的注意力且可能發生事故，所以</a:t>
            </a:r>
            <a:r>
              <a:rPr lang="en-US" altLang="zh-TW" sz="1200" spc="0" dirty="0"/>
              <a:t>M</a:t>
            </a:r>
            <a:r>
              <a:rPr lang="zh-TW" altLang="en-US" sz="1200" spc="0" dirty="0"/>
              <a:t>學者認為為了避免視覺的混亂，因此介面上最多呈現三個項目。那</a:t>
            </a:r>
            <a:r>
              <a:rPr lang="en-US" altLang="zh-TW" sz="1200" spc="0" dirty="0"/>
              <a:t>S</a:t>
            </a:r>
            <a:r>
              <a:rPr lang="zh-TW" altLang="en-US" sz="1200" spc="0" dirty="0"/>
              <a:t>學者表示為了避免</a:t>
            </a:r>
            <a:r>
              <a:rPr lang="en-US" altLang="zh-TW" sz="1200" spc="0" dirty="0"/>
              <a:t>HUD</a:t>
            </a:r>
            <a:r>
              <a:rPr lang="zh-TW" altLang="en-US" sz="1200" spc="0" dirty="0"/>
              <a:t>把現實中的重要訊息蓋住，所以應該優先考慮顯示重要訊息。然後</a:t>
            </a:r>
            <a:r>
              <a:rPr lang="zh-TW" altLang="en-US" sz="1200" dirty="0"/>
              <a:t>工作負荷會對任務績效產生影響，也可能影響駕駛員獲取</a:t>
            </a:r>
            <a:r>
              <a:rPr lang="en-US" altLang="zh-TW" sz="1200" dirty="0"/>
              <a:t>HUD</a:t>
            </a:r>
            <a:r>
              <a:rPr lang="zh-TW" altLang="en-US" sz="1200" dirty="0"/>
              <a:t>上顯示的視覺訊息能力。就像是在複雜的駕駛情況</a:t>
            </a:r>
            <a:r>
              <a:rPr lang="en-US" altLang="zh-TW" sz="1200" dirty="0"/>
              <a:t>(ex.</a:t>
            </a:r>
            <a:r>
              <a:rPr lang="zh-TW" altLang="en-US" sz="1200" dirty="0"/>
              <a:t>密集交通、高速行駛、複雜道路等</a:t>
            </a:r>
            <a:r>
              <a:rPr lang="en-US" altLang="zh-TW" sz="1200" dirty="0"/>
              <a:t>)</a:t>
            </a:r>
            <a:r>
              <a:rPr lang="zh-TW" altLang="en-US" sz="1200" dirty="0"/>
              <a:t>自然會增加駕駛員的認知和視覺工作量。此外，次要任務需求的增加將增加整體工作量，並可能導致他們的駕駛性能下降 </a:t>
            </a:r>
            <a:endParaRPr lang="en-US" altLang="zh-TW" sz="1200" spc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97AF-926D-46CD-AB9D-75F31F48B52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關於地標的文獻</a:t>
            </a:r>
            <a:endParaRPr lang="en-US" altLang="zh-TW" dirty="0"/>
          </a:p>
          <a:p>
            <a:r>
              <a:rPr lang="zh-TW" altLang="en-US" sz="1200" dirty="0"/>
              <a:t>許多研究都表明，地標是一個符合基本人類尋路策略 ，而且已被證明可以改善導航和駕駛性能，增加駕駛員信心，促進空間學習並減少對導航系統的依賴 ，然後降低錯誤率。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97AF-926D-46CD-AB9D-75F31F48B52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70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選擇用於導航系統的地標時，應考慮的是其“質量”和“有效性”。就像</a:t>
            </a:r>
            <a:r>
              <a:rPr lang="en-US" altLang="zh-TW" sz="1200" dirty="0"/>
              <a:t>B</a:t>
            </a:r>
            <a:r>
              <a:rPr lang="zh-TW" altLang="en-US" sz="1200" dirty="0"/>
              <a:t>學者的研究指出，好的導航地標應該是永久性的、容易看到的、獨特的等，就像是加油站、學校、火車站等。而</a:t>
            </a:r>
            <a:r>
              <a:rPr lang="en-US" altLang="zh-TW" sz="1200" dirty="0"/>
              <a:t>M</a:t>
            </a:r>
            <a:r>
              <a:rPr lang="zh-TW" altLang="en-US" sz="1200" dirty="0"/>
              <a:t>學者也發現導航地標的質量非常重要，因為好的地標可以有較少的導航錯誤。不過有時候好的地標的質量可能會降低，因為可能被樹木擋住，或是號誌燈過於鄰近，所以在這種情況下，可能的解決方案就是要擴增顯示需要的地標。上述的地標研究都是用於</a:t>
            </a:r>
            <a:r>
              <a:rPr lang="en-US" altLang="zh-TW" sz="1200" dirty="0"/>
              <a:t>HDD</a:t>
            </a:r>
            <a:r>
              <a:rPr lang="zh-TW" altLang="en-US" sz="1200" dirty="0"/>
              <a:t>，目前還沒有用於</a:t>
            </a:r>
            <a:r>
              <a:rPr lang="en-US" altLang="zh-TW" sz="1200" dirty="0"/>
              <a:t>HUD</a:t>
            </a:r>
            <a:r>
              <a:rPr lang="zh-TW" altLang="en-US" sz="1200" dirty="0"/>
              <a:t>上顯示的地標導航與傳統距離導航進行比較。所以</a:t>
            </a:r>
            <a:r>
              <a:rPr lang="zh-TW" altLang="en-US" sz="1200" b="1" dirty="0"/>
              <a:t>推測，透過使用地標訊息增加導航指令並將其呈現在</a:t>
            </a:r>
            <a:r>
              <a:rPr lang="en-US" altLang="zh-TW" sz="1200" b="1" dirty="0"/>
              <a:t>HUD</a:t>
            </a:r>
            <a:r>
              <a:rPr lang="zh-TW" altLang="en-US" sz="1200" b="1" dirty="0"/>
              <a:t>上，可以有好的效益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97AF-926D-46CD-AB9D-75F31F48B52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10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97AF-926D-46CD-AB9D-75F31F48B52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39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97AF-926D-46CD-AB9D-75F31F48B52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86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University of Nottingham</a:t>
            </a:r>
            <a:r>
              <a:rPr lang="zh-TW" altLang="en-US" dirty="0"/>
              <a:t> 諾丁漢大學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97AF-926D-46CD-AB9D-75F31F48B52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43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30</a:t>
            </a:r>
            <a:r>
              <a:rPr lang="zh-TW" altLang="en-US" dirty="0"/>
              <a:t>英里</a:t>
            </a:r>
            <a:r>
              <a:rPr lang="en-US" altLang="zh-TW" dirty="0"/>
              <a:t>=48.28</a:t>
            </a:r>
            <a:r>
              <a:rPr lang="zh-TW" altLang="en-US" dirty="0"/>
              <a:t>公里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97AF-926D-46CD-AB9D-75F31F48B52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65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4879B67-A721-4580-B7F8-35D2EECA4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418" y="64915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8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418" y="64915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7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6DFF4B8-2590-43EB-8488-CE617D1CA0F1}"/>
              </a:ext>
            </a:extLst>
          </p:cNvPr>
          <p:cNvSpPr txBox="1"/>
          <p:nvPr/>
        </p:nvSpPr>
        <p:spPr>
          <a:xfrm>
            <a:off x="233362" y="762000"/>
            <a:ext cx="11725276" cy="14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/>
              <a:t>An Investigation of Augmented Reality Presentations of Landmark-Based Navigation using a Head-Up Display</a:t>
            </a:r>
            <a:endParaRPr lang="zh-TW" altLang="en-US" sz="3200" b="1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3894ACB-F6FB-46B8-B940-E09A9A85F151}"/>
              </a:ext>
            </a:extLst>
          </p:cNvPr>
          <p:cNvSpPr txBox="1"/>
          <p:nvPr/>
        </p:nvSpPr>
        <p:spPr>
          <a:xfrm>
            <a:off x="1066418" y="2752725"/>
            <a:ext cx="10059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TW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利用抬頭顯示器顯示擴增實境的地標導航進行調查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565C901-85AE-4D49-A58D-3EF06035FA7C}"/>
              </a:ext>
            </a:extLst>
          </p:cNvPr>
          <p:cNvSpPr txBox="1"/>
          <p:nvPr/>
        </p:nvSpPr>
        <p:spPr>
          <a:xfrm>
            <a:off x="1029571" y="3861024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作者 </a:t>
            </a:r>
            <a:r>
              <a:rPr lang="en-US" altLang="zh-TW" sz="2000" b="1" dirty="0"/>
              <a:t>:</a:t>
            </a:r>
            <a:r>
              <a:rPr lang="zh-TW" altLang="en-US" sz="2000" b="1" dirty="0"/>
              <a:t>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1E8E4D-8A37-40A1-8938-6A37947862F8}"/>
              </a:ext>
            </a:extLst>
          </p:cNvPr>
          <p:cNvSpPr/>
          <p:nvPr/>
        </p:nvSpPr>
        <p:spPr>
          <a:xfrm>
            <a:off x="1821474" y="386102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b="1" dirty="0"/>
              <a:t>Adam Bolton</a:t>
            </a:r>
            <a:r>
              <a:rPr lang="zh-TW" altLang="en-US" sz="2000" b="1" dirty="0"/>
              <a:t> </a:t>
            </a:r>
            <a:r>
              <a:rPr lang="en-US" altLang="zh-TW" sz="2000" b="1" dirty="0"/>
              <a:t>,</a:t>
            </a:r>
            <a:r>
              <a:rPr lang="zh-TW" altLang="en-US" sz="2000" b="1" dirty="0"/>
              <a:t> </a:t>
            </a:r>
            <a:r>
              <a:rPr lang="en-US" altLang="zh-TW" sz="2000" b="1" dirty="0"/>
              <a:t>Gary Burnett</a:t>
            </a:r>
            <a:r>
              <a:rPr lang="zh-TW" altLang="en-US" sz="2000" b="1" dirty="0"/>
              <a:t> </a:t>
            </a:r>
            <a:r>
              <a:rPr lang="en-US" altLang="zh-TW" sz="2000" b="1" dirty="0"/>
              <a:t>, David R Large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6FC2C551-243E-4692-90F7-BC2171DF9AFC}"/>
              </a:ext>
            </a:extLst>
          </p:cNvPr>
          <p:cNvGrpSpPr/>
          <p:nvPr/>
        </p:nvGrpSpPr>
        <p:grpSpPr>
          <a:xfrm>
            <a:off x="99203" y="3837601"/>
            <a:ext cx="11988022" cy="522187"/>
            <a:chOff x="367601" y="4199551"/>
            <a:chExt cx="11988022" cy="522187"/>
          </a:xfrm>
        </p:grpSpPr>
        <p:grpSp>
          <p:nvGrpSpPr>
            <p:cNvPr id="8" name="그룹 19">
              <a:extLst>
                <a:ext uri="{FF2B5EF4-FFF2-40B4-BE49-F238E27FC236}">
                  <a16:creationId xmlns:a16="http://schemas.microsoft.com/office/drawing/2014/main" id="{2122D0E3-0D7C-4063-B592-33B73F66E8E7}"/>
                </a:ext>
              </a:extLst>
            </p:cNvPr>
            <p:cNvGrpSpPr/>
            <p:nvPr/>
          </p:nvGrpSpPr>
          <p:grpSpPr>
            <a:xfrm>
              <a:off x="367601" y="4199551"/>
              <a:ext cx="727587" cy="522187"/>
              <a:chOff x="378611" y="294167"/>
              <a:chExt cx="833322" cy="598073"/>
            </a:xfrm>
          </p:grpSpPr>
          <p:sp>
            <p:nvSpPr>
              <p:cNvPr id="9" name="이등변 삼각형 10">
                <a:extLst>
                  <a:ext uri="{FF2B5EF4-FFF2-40B4-BE49-F238E27FC236}">
                    <a16:creationId xmlns:a16="http://schemas.microsoft.com/office/drawing/2014/main" id="{6D67AD77-D930-4334-9D7D-1A0EFCCD2AEE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이등변 삼각형 11">
                <a:extLst>
                  <a:ext uri="{FF2B5EF4-FFF2-40B4-BE49-F238E27FC236}">
                    <a16:creationId xmlns:a16="http://schemas.microsoft.com/office/drawing/2014/main" id="{11264A17-6326-4C79-9E22-21DB99B0F703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이등변 삼각형 12">
                <a:extLst>
                  <a:ext uri="{FF2B5EF4-FFF2-40B4-BE49-F238E27FC236}">
                    <a16:creationId xmlns:a16="http://schemas.microsoft.com/office/drawing/2014/main" id="{6AE1FBD3-5950-4A2A-B894-0041BFF5FAC6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평행 사변형 15">
                <a:extLst>
                  <a:ext uri="{FF2B5EF4-FFF2-40B4-BE49-F238E27FC236}">
                    <a16:creationId xmlns:a16="http://schemas.microsoft.com/office/drawing/2014/main" id="{A30208FE-1B10-4C7A-BEB5-13770C0F91D6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평행 사변형 16">
                <a:extLst>
                  <a:ext uri="{FF2B5EF4-FFF2-40B4-BE49-F238E27FC236}">
                    <a16:creationId xmlns:a16="http://schemas.microsoft.com/office/drawing/2014/main" id="{860B7D68-4F80-4A70-9E60-EDD8DB7F51E8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4" name="평행 사변형 17">
                <a:extLst>
                  <a:ext uri="{FF2B5EF4-FFF2-40B4-BE49-F238E27FC236}">
                    <a16:creationId xmlns:a16="http://schemas.microsoft.com/office/drawing/2014/main" id="{7BCAAA9D-A087-43DF-9951-E3C90B28CE1F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5" name="이등변 삼각형 18">
                <a:extLst>
                  <a:ext uri="{FF2B5EF4-FFF2-40B4-BE49-F238E27FC236}">
                    <a16:creationId xmlns:a16="http://schemas.microsoft.com/office/drawing/2014/main" id="{F67C5400-B367-4D83-9236-EEE758B61E8B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6" name="직선 연결선 20">
              <a:extLst>
                <a:ext uri="{FF2B5EF4-FFF2-40B4-BE49-F238E27FC236}">
                  <a16:creationId xmlns:a16="http://schemas.microsoft.com/office/drawing/2014/main" id="{AFA06602-940A-42C8-81C8-407E11B99A94}"/>
                </a:ext>
              </a:extLst>
            </p:cNvPr>
            <p:cNvCxnSpPr>
              <a:cxnSpLocks/>
            </p:cNvCxnSpPr>
            <p:nvPr/>
          </p:nvCxnSpPr>
          <p:spPr>
            <a:xfrm>
              <a:off x="731395" y="4721738"/>
              <a:ext cx="11624228" cy="0"/>
            </a:xfrm>
            <a:prstGeom prst="line">
              <a:avLst/>
            </a:prstGeom>
            <a:ln w="6350" cap="sq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1A5CFDC2-F7AC-483C-9D18-90DDF6A0B970}"/>
              </a:ext>
            </a:extLst>
          </p:cNvPr>
          <p:cNvGrpSpPr/>
          <p:nvPr/>
        </p:nvGrpSpPr>
        <p:grpSpPr>
          <a:xfrm>
            <a:off x="119244" y="4980372"/>
            <a:ext cx="11967981" cy="522187"/>
            <a:chOff x="367601" y="4199551"/>
            <a:chExt cx="11967981" cy="522187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43335FA0-8890-48B2-87BF-3FA837B80EED}"/>
                </a:ext>
              </a:extLst>
            </p:cNvPr>
            <p:cNvGrpSpPr/>
            <p:nvPr/>
          </p:nvGrpSpPr>
          <p:grpSpPr>
            <a:xfrm>
              <a:off x="367601" y="4199551"/>
              <a:ext cx="727587" cy="522187"/>
              <a:chOff x="378611" y="294167"/>
              <a:chExt cx="833322" cy="598073"/>
            </a:xfrm>
          </p:grpSpPr>
          <p:sp>
            <p:nvSpPr>
              <p:cNvPr id="22" name="이등변 삼각형 10">
                <a:extLst>
                  <a:ext uri="{FF2B5EF4-FFF2-40B4-BE49-F238E27FC236}">
                    <a16:creationId xmlns:a16="http://schemas.microsoft.com/office/drawing/2014/main" id="{CF50F42E-1309-40C9-9C5A-A78051B4039E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이등변 삼각형 11">
                <a:extLst>
                  <a:ext uri="{FF2B5EF4-FFF2-40B4-BE49-F238E27FC236}">
                    <a16:creationId xmlns:a16="http://schemas.microsoft.com/office/drawing/2014/main" id="{5E990F42-9730-4898-A751-40F55BCD9A1F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이등변 삼각형 12">
                <a:extLst>
                  <a:ext uri="{FF2B5EF4-FFF2-40B4-BE49-F238E27FC236}">
                    <a16:creationId xmlns:a16="http://schemas.microsoft.com/office/drawing/2014/main" id="{3F7CB45B-9796-41A3-BBA1-53FF3A8E9202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평행 사변형 15">
                <a:extLst>
                  <a:ext uri="{FF2B5EF4-FFF2-40B4-BE49-F238E27FC236}">
                    <a16:creationId xmlns:a16="http://schemas.microsoft.com/office/drawing/2014/main" id="{C009C63A-525D-4552-9414-7A7FC2D1B5CA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평행 사변형 16">
                <a:extLst>
                  <a:ext uri="{FF2B5EF4-FFF2-40B4-BE49-F238E27FC236}">
                    <a16:creationId xmlns:a16="http://schemas.microsoft.com/office/drawing/2014/main" id="{3C39E30B-9F2E-48EF-A938-156BE13F8CF9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27" name="평행 사변형 17">
                <a:extLst>
                  <a:ext uri="{FF2B5EF4-FFF2-40B4-BE49-F238E27FC236}">
                    <a16:creationId xmlns:a16="http://schemas.microsoft.com/office/drawing/2014/main" id="{6021D8E5-4538-44F2-BBAC-F07466D7D754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28" name="이등변 삼각형 18">
                <a:extLst>
                  <a:ext uri="{FF2B5EF4-FFF2-40B4-BE49-F238E27FC236}">
                    <a16:creationId xmlns:a16="http://schemas.microsoft.com/office/drawing/2014/main" id="{DE43802B-0DC5-4810-84F0-C969EBA9048E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FF8CD8EF-2BB2-466B-9B4A-27B73B45F40D}"/>
                </a:ext>
              </a:extLst>
            </p:cNvPr>
            <p:cNvCxnSpPr>
              <a:cxnSpLocks/>
            </p:cNvCxnSpPr>
            <p:nvPr/>
          </p:nvCxnSpPr>
          <p:spPr>
            <a:xfrm>
              <a:off x="731395" y="4721738"/>
              <a:ext cx="11604187" cy="0"/>
            </a:xfrm>
            <a:prstGeom prst="line">
              <a:avLst/>
            </a:prstGeom>
            <a:ln w="6350" cap="sq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D18CF04-0575-4CDA-B6E0-51E2955F02D0}"/>
              </a:ext>
            </a:extLst>
          </p:cNvPr>
          <p:cNvSpPr txBox="1"/>
          <p:nvPr/>
        </p:nvSpPr>
        <p:spPr>
          <a:xfrm>
            <a:off x="1029571" y="4975673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期刊 </a:t>
            </a:r>
            <a:r>
              <a:rPr lang="en-US" altLang="zh-TW" sz="2000" b="1" dirty="0"/>
              <a:t>:</a:t>
            </a:r>
            <a:r>
              <a:rPr lang="zh-TW" altLang="en-US" sz="2000" b="1" dirty="0"/>
              <a:t> 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29C92A6-A9DD-4D90-BEB8-3BD28ECA6282}"/>
              </a:ext>
            </a:extLst>
          </p:cNvPr>
          <p:cNvSpPr/>
          <p:nvPr/>
        </p:nvSpPr>
        <p:spPr>
          <a:xfrm>
            <a:off x="1821474" y="4458443"/>
            <a:ext cx="10351476" cy="96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/>
              <a:t>Proceedings of the 7th International Conference on Automotive User Interfaces and Interactive Vehicular Applications</a:t>
            </a:r>
            <a:r>
              <a:rPr lang="zh-TW" altLang="en-US" sz="2000" b="1" dirty="0"/>
              <a:t> </a:t>
            </a:r>
            <a:r>
              <a:rPr lang="en-US" altLang="zh-TW" sz="2000" b="1" dirty="0"/>
              <a:t>September 2015 Pages 56–63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39A2F582-3404-4A87-A8FB-6CC3F86C2EC7}"/>
              </a:ext>
            </a:extLst>
          </p:cNvPr>
          <p:cNvSpPr txBox="1"/>
          <p:nvPr/>
        </p:nvSpPr>
        <p:spPr>
          <a:xfrm>
            <a:off x="9886950" y="6245220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學生 </a:t>
            </a:r>
            <a:r>
              <a:rPr lang="en-US" altLang="zh-TW" sz="2000" b="1" dirty="0"/>
              <a:t>:</a:t>
            </a:r>
            <a:r>
              <a:rPr lang="zh-TW" altLang="en-US" sz="2000" b="1" dirty="0"/>
              <a:t> 宋錦玉</a:t>
            </a:r>
          </a:p>
        </p:txBody>
      </p:sp>
    </p:spTree>
    <p:extLst>
      <p:ext uri="{BB962C8B-B14F-4D97-AF65-F5344CB8AC3E}">
        <p14:creationId xmlns:p14="http://schemas.microsoft.com/office/powerpoint/2010/main" val="207744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D3F7612E-A368-4393-BEEA-618D66D82E99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4" name="그룹 19">
              <a:extLst>
                <a:ext uri="{FF2B5EF4-FFF2-40B4-BE49-F238E27FC236}">
                  <a16:creationId xmlns:a16="http://schemas.microsoft.com/office/drawing/2014/main" id="{5D6E1255-1045-44CA-97A1-AFCFD1481CCD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6" name="이등변 삼각형 10">
                <a:extLst>
                  <a:ext uri="{FF2B5EF4-FFF2-40B4-BE49-F238E27FC236}">
                    <a16:creationId xmlns:a16="http://schemas.microsoft.com/office/drawing/2014/main" id="{FF13CD87-EF1C-4469-A49B-491552FFA86A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1">
                <a:extLst>
                  <a:ext uri="{FF2B5EF4-FFF2-40B4-BE49-F238E27FC236}">
                    <a16:creationId xmlns:a16="http://schemas.microsoft.com/office/drawing/2014/main" id="{16FB965F-9F8A-48DC-AE2B-E0BCDC1D4F82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이등변 삼각형 12">
                <a:extLst>
                  <a:ext uri="{FF2B5EF4-FFF2-40B4-BE49-F238E27FC236}">
                    <a16:creationId xmlns:a16="http://schemas.microsoft.com/office/drawing/2014/main" id="{7EC85228-A51E-4453-8845-59B8FE8B1BDD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5">
                <a:extLst>
                  <a:ext uri="{FF2B5EF4-FFF2-40B4-BE49-F238E27FC236}">
                    <a16:creationId xmlns:a16="http://schemas.microsoft.com/office/drawing/2014/main" id="{0C1C56AD-71B8-42FC-BBB6-DC5DE71A24D0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평행 사변형 16">
                <a:extLst>
                  <a:ext uri="{FF2B5EF4-FFF2-40B4-BE49-F238E27FC236}">
                    <a16:creationId xmlns:a16="http://schemas.microsoft.com/office/drawing/2014/main" id="{D21818DD-B696-493F-B6B1-01EA1780CA37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평행 사변형 17">
                <a:extLst>
                  <a:ext uri="{FF2B5EF4-FFF2-40B4-BE49-F238E27FC236}">
                    <a16:creationId xmlns:a16="http://schemas.microsoft.com/office/drawing/2014/main" id="{1C50D657-F92E-4D35-8B13-0E37CC77B760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2" name="이등변 삼각형 18">
                <a:extLst>
                  <a:ext uri="{FF2B5EF4-FFF2-40B4-BE49-F238E27FC236}">
                    <a16:creationId xmlns:a16="http://schemas.microsoft.com/office/drawing/2014/main" id="{860E4A0A-B1ED-48DD-AED8-5D37E2A17105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" name="직선 연결선 20">
              <a:extLst>
                <a:ext uri="{FF2B5EF4-FFF2-40B4-BE49-F238E27FC236}">
                  <a16:creationId xmlns:a16="http://schemas.microsoft.com/office/drawing/2014/main" id="{73123935-2660-44D9-815F-6E59C055A435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689ADC5-958B-4A59-A141-EBACE11C5297}"/>
              </a:ext>
            </a:extLst>
          </p:cNvPr>
          <p:cNvSpPr txBox="1"/>
          <p:nvPr/>
        </p:nvSpPr>
        <p:spPr>
          <a:xfrm>
            <a:off x="1189375" y="191343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Method</a:t>
            </a:r>
            <a:endParaRPr lang="zh-TW" altLang="en-US" sz="2400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32575E1-55E8-4197-A3A3-989E159D88D1}"/>
              </a:ext>
            </a:extLst>
          </p:cNvPr>
          <p:cNvSpPr txBox="1"/>
          <p:nvPr/>
        </p:nvSpPr>
        <p:spPr>
          <a:xfrm>
            <a:off x="2900598" y="1913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場景設計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C6EB178-233A-48BD-B75B-2A0749B96257}"/>
              </a:ext>
            </a:extLst>
          </p:cNvPr>
          <p:cNvSpPr txBox="1"/>
          <p:nvPr/>
        </p:nvSpPr>
        <p:spPr>
          <a:xfrm>
            <a:off x="395489" y="994142"/>
            <a:ext cx="11559587" cy="253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道路上的交通號誌會一直呈現綠燈</a:t>
            </a:r>
            <a:endParaRPr lang="en-US" altLang="zh-TW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受測者以每小時</a:t>
            </a:r>
            <a:r>
              <a:rPr lang="en-US" altLang="zh-TW" dirty="0"/>
              <a:t>30</a:t>
            </a:r>
            <a:r>
              <a:rPr lang="zh-TW" altLang="en-US" dirty="0"/>
              <a:t>英里的恆定速度前進，並遵循導航系統的提示進行轉彎決策，導航無語音提示</a:t>
            </a:r>
            <a:endParaRPr lang="en-US" altLang="zh-TW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過程中會有八個決策點，其中每一個決策點都有八個可選的道路</a:t>
            </a:r>
            <a:r>
              <a:rPr lang="en-US" altLang="zh-TW" dirty="0"/>
              <a:t>(</a:t>
            </a:r>
            <a:r>
              <a:rPr lang="zh-TW" altLang="en-US" dirty="0"/>
              <a:t>每條路都非常接近</a:t>
            </a:r>
            <a:r>
              <a:rPr lang="en-US" altLang="zh-TW" dirty="0"/>
              <a:t>)</a:t>
            </a:r>
            <a:r>
              <a:rPr lang="zh-TW" altLang="en-US" dirty="0"/>
              <a:t>，右側</a:t>
            </a:r>
            <a:r>
              <a:rPr lang="en-US" altLang="zh-TW" dirty="0"/>
              <a:t>4</a:t>
            </a:r>
            <a:r>
              <a:rPr lang="zh-TW" altLang="en-US" dirty="0"/>
              <a:t>個及左側</a:t>
            </a:r>
            <a:r>
              <a:rPr lang="en-US" altLang="zh-TW" dirty="0"/>
              <a:t>4</a:t>
            </a:r>
            <a:r>
              <a:rPr lang="zh-TW" altLang="en-US" dirty="0"/>
              <a:t>個，每條道路會用不同的顏色區分</a:t>
            </a:r>
            <a:endParaRPr lang="en-US" altLang="zh-TW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受測者須遵從</a:t>
            </a:r>
            <a:r>
              <a:rPr lang="en-US" altLang="zh-TW" dirty="0"/>
              <a:t>HUD</a:t>
            </a:r>
            <a:r>
              <a:rPr lang="zh-TW" altLang="en-US" dirty="0"/>
              <a:t>上的訊息來選擇正確的路口轉彎</a:t>
            </a:r>
            <a:endParaRPr lang="en-US" altLang="zh-TW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受測者需要打方向燈並說出道路的顏色，來表達自己選擇的決策路口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604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D3F7612E-A368-4393-BEEA-618D66D82E99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4" name="그룹 19">
              <a:extLst>
                <a:ext uri="{FF2B5EF4-FFF2-40B4-BE49-F238E27FC236}">
                  <a16:creationId xmlns:a16="http://schemas.microsoft.com/office/drawing/2014/main" id="{5D6E1255-1045-44CA-97A1-AFCFD1481CCD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6" name="이등변 삼각형 10">
                <a:extLst>
                  <a:ext uri="{FF2B5EF4-FFF2-40B4-BE49-F238E27FC236}">
                    <a16:creationId xmlns:a16="http://schemas.microsoft.com/office/drawing/2014/main" id="{FF13CD87-EF1C-4469-A49B-491552FFA86A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1">
                <a:extLst>
                  <a:ext uri="{FF2B5EF4-FFF2-40B4-BE49-F238E27FC236}">
                    <a16:creationId xmlns:a16="http://schemas.microsoft.com/office/drawing/2014/main" id="{16FB965F-9F8A-48DC-AE2B-E0BCDC1D4F82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이등변 삼각형 12">
                <a:extLst>
                  <a:ext uri="{FF2B5EF4-FFF2-40B4-BE49-F238E27FC236}">
                    <a16:creationId xmlns:a16="http://schemas.microsoft.com/office/drawing/2014/main" id="{7EC85228-A51E-4453-8845-59B8FE8B1BDD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5">
                <a:extLst>
                  <a:ext uri="{FF2B5EF4-FFF2-40B4-BE49-F238E27FC236}">
                    <a16:creationId xmlns:a16="http://schemas.microsoft.com/office/drawing/2014/main" id="{0C1C56AD-71B8-42FC-BBB6-DC5DE71A24D0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평행 사변형 16">
                <a:extLst>
                  <a:ext uri="{FF2B5EF4-FFF2-40B4-BE49-F238E27FC236}">
                    <a16:creationId xmlns:a16="http://schemas.microsoft.com/office/drawing/2014/main" id="{D21818DD-B696-493F-B6B1-01EA1780CA37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평행 사변형 17">
                <a:extLst>
                  <a:ext uri="{FF2B5EF4-FFF2-40B4-BE49-F238E27FC236}">
                    <a16:creationId xmlns:a16="http://schemas.microsoft.com/office/drawing/2014/main" id="{1C50D657-F92E-4D35-8B13-0E37CC77B760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2" name="이등변 삼각형 18">
                <a:extLst>
                  <a:ext uri="{FF2B5EF4-FFF2-40B4-BE49-F238E27FC236}">
                    <a16:creationId xmlns:a16="http://schemas.microsoft.com/office/drawing/2014/main" id="{860E4A0A-B1ED-48DD-AED8-5D37E2A17105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" name="직선 연결선 20">
              <a:extLst>
                <a:ext uri="{FF2B5EF4-FFF2-40B4-BE49-F238E27FC236}">
                  <a16:creationId xmlns:a16="http://schemas.microsoft.com/office/drawing/2014/main" id="{73123935-2660-44D9-815F-6E59C055A435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689ADC5-958B-4A59-A141-EBACE11C5297}"/>
              </a:ext>
            </a:extLst>
          </p:cNvPr>
          <p:cNvSpPr txBox="1"/>
          <p:nvPr/>
        </p:nvSpPr>
        <p:spPr>
          <a:xfrm>
            <a:off x="1189375" y="191343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Method</a:t>
            </a:r>
            <a:endParaRPr lang="zh-TW" altLang="en-US" sz="2400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32575E1-55E8-4197-A3A3-989E159D88D1}"/>
              </a:ext>
            </a:extLst>
          </p:cNvPr>
          <p:cNvSpPr txBox="1"/>
          <p:nvPr/>
        </p:nvSpPr>
        <p:spPr>
          <a:xfrm>
            <a:off x="2900598" y="19134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自變項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99393773-FBC4-48D7-9196-E63A575A1E3B}"/>
              </a:ext>
            </a:extLst>
          </p:cNvPr>
          <p:cNvGrpSpPr/>
          <p:nvPr/>
        </p:nvGrpSpPr>
        <p:grpSpPr>
          <a:xfrm>
            <a:off x="810759" y="1452553"/>
            <a:ext cx="10596088" cy="5405447"/>
            <a:chOff x="810759" y="1187141"/>
            <a:chExt cx="10596088" cy="5405447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A014A159-862C-450D-BF36-CA1447630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505" y="1187141"/>
              <a:ext cx="4601497" cy="1759974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A6310BCD-353A-475F-BACA-34017EC29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4679" y="1206805"/>
              <a:ext cx="4562168" cy="1720645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E778FDB2-0394-47DD-B911-817E80D3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505" y="3988915"/>
              <a:ext cx="4562168" cy="1740310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A9622B61-68C3-4960-8BB4-022E8C20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44679" y="3993831"/>
              <a:ext cx="4522839" cy="1730477"/>
            </a:xfrm>
            <a:prstGeom prst="rect">
              <a:avLst/>
            </a:prstGeom>
          </p:spPr>
        </p:pic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587D4FD1-1DA6-4B27-94B3-E96D86459A74}"/>
                </a:ext>
              </a:extLst>
            </p:cNvPr>
            <p:cNvSpPr txBox="1"/>
            <p:nvPr/>
          </p:nvSpPr>
          <p:spPr>
            <a:xfrm>
              <a:off x="810759" y="3028890"/>
              <a:ext cx="252389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2000" b="1" dirty="0"/>
                <a:t>Conventional</a:t>
              </a:r>
              <a:r>
                <a:rPr lang="zh-TW" altLang="en-US" sz="2000" b="1" dirty="0"/>
                <a:t> </a:t>
              </a:r>
              <a:r>
                <a:rPr lang="en-US" altLang="zh-TW" sz="2000" b="1" dirty="0"/>
                <a:t>(CV)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TW" altLang="en-US" sz="2000" dirty="0"/>
                <a:t>顯示轉彎距離</a:t>
              </a: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552BCAFD-6281-4CE5-A19F-DF6FAB49C658}"/>
                </a:ext>
              </a:extLst>
            </p:cNvPr>
            <p:cNvSpPr txBox="1"/>
            <p:nvPr/>
          </p:nvSpPr>
          <p:spPr>
            <a:xfrm>
              <a:off x="6844679" y="3028890"/>
              <a:ext cx="3865161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2000" b="1" dirty="0"/>
                <a:t>AR</a:t>
              </a:r>
              <a:r>
                <a:rPr lang="zh-TW" altLang="en-US" sz="2000" b="1" dirty="0"/>
                <a:t> </a:t>
              </a:r>
              <a:r>
                <a:rPr lang="en-US" altLang="zh-TW" sz="2000" b="1" dirty="0"/>
                <a:t>arrows</a:t>
              </a:r>
              <a:r>
                <a:rPr lang="zh-TW" altLang="en-US" sz="2000" b="1" dirty="0"/>
                <a:t> </a:t>
              </a:r>
              <a:r>
                <a:rPr lang="en-US" altLang="zh-TW" sz="2000" b="1" dirty="0"/>
                <a:t>(AR)</a:t>
              </a:r>
            </a:p>
            <a:p>
              <a:pPr marL="342900" indent="-342900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zh-TW" altLang="en-US" sz="2000" dirty="0"/>
                <a:t>道路中央顯示箭頭，動態變化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265F2655-AD62-4738-B508-87FEE9C2CF5F}"/>
                </a:ext>
              </a:extLst>
            </p:cNvPr>
            <p:cNvSpPr txBox="1"/>
            <p:nvPr/>
          </p:nvSpPr>
          <p:spPr>
            <a:xfrm>
              <a:off x="852978" y="5807758"/>
              <a:ext cx="3039935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2000" b="1" dirty="0"/>
                <a:t>Landmark arrows</a:t>
              </a:r>
              <a:r>
                <a:rPr lang="zh-TW" altLang="en-US" sz="2000" b="1" dirty="0"/>
                <a:t> </a:t>
              </a:r>
              <a:r>
                <a:rPr lang="en-US" altLang="zh-TW" sz="2000" b="1" dirty="0"/>
                <a:t>(LA)</a:t>
              </a:r>
            </a:p>
            <a:p>
              <a:pPr marL="342900" indent="-342900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zh-TW" altLang="en-US" sz="2000" dirty="0"/>
                <a:t>指向地標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86489B15-F453-4E0C-9EB2-570E5BF97379}"/>
                </a:ext>
              </a:extLst>
            </p:cNvPr>
            <p:cNvSpPr txBox="1"/>
            <p:nvPr/>
          </p:nvSpPr>
          <p:spPr>
            <a:xfrm>
              <a:off x="6844679" y="5807758"/>
              <a:ext cx="275395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2000" b="1" dirty="0"/>
                <a:t>Landmark</a:t>
              </a:r>
              <a:r>
                <a:rPr lang="zh-TW" altLang="en-US" sz="2000" b="1" dirty="0"/>
                <a:t> </a:t>
              </a:r>
              <a:r>
                <a:rPr lang="en-US" altLang="zh-TW" sz="2000" b="1" dirty="0" err="1"/>
                <a:t>Boxs</a:t>
              </a:r>
              <a:r>
                <a:rPr lang="zh-TW" altLang="en-US" sz="2000" b="1" dirty="0"/>
                <a:t> </a:t>
              </a:r>
              <a:r>
                <a:rPr lang="en-US" altLang="zh-TW" sz="2000" b="1" dirty="0"/>
                <a:t>(LB)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TW" altLang="en-US" sz="2000" dirty="0"/>
                <a:t>框出地標</a:t>
              </a:r>
            </a:p>
          </p:txBody>
        </p: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F1B0D14-9BA6-4308-98E1-9E7BEEA01F06}"/>
              </a:ext>
            </a:extLst>
          </p:cNvPr>
          <p:cNvSpPr txBox="1"/>
          <p:nvPr/>
        </p:nvSpPr>
        <p:spPr>
          <a:xfrm>
            <a:off x="209452" y="904090"/>
            <a:ext cx="935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HUD</a:t>
            </a:r>
            <a:r>
              <a:rPr lang="zh-TW" altLang="en-US" dirty="0"/>
              <a:t>會在每個交叉處前</a:t>
            </a:r>
            <a:r>
              <a:rPr lang="en-US" altLang="zh-TW" dirty="0"/>
              <a:t>15</a:t>
            </a:r>
            <a:r>
              <a:rPr lang="zh-TW" altLang="en-US" dirty="0"/>
              <a:t>秒出現，並與道路場景同步，每個</a:t>
            </a:r>
            <a:r>
              <a:rPr lang="en-US" altLang="zh-TW" dirty="0"/>
              <a:t>HUD</a:t>
            </a:r>
            <a:r>
              <a:rPr lang="zh-TW" altLang="en-US" dirty="0"/>
              <a:t>呈現的時間為</a:t>
            </a:r>
            <a:r>
              <a:rPr lang="en-US" altLang="zh-TW" dirty="0"/>
              <a:t>120</a:t>
            </a:r>
            <a:r>
              <a:rPr lang="zh-TW" altLang="en-US" dirty="0"/>
              <a:t>秒</a:t>
            </a:r>
          </a:p>
        </p:txBody>
      </p:sp>
    </p:spTree>
    <p:extLst>
      <p:ext uri="{BB962C8B-B14F-4D97-AF65-F5344CB8AC3E}">
        <p14:creationId xmlns:p14="http://schemas.microsoft.com/office/powerpoint/2010/main" val="18739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D3F7612E-A368-4393-BEEA-618D66D82E99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4" name="그룹 19">
              <a:extLst>
                <a:ext uri="{FF2B5EF4-FFF2-40B4-BE49-F238E27FC236}">
                  <a16:creationId xmlns:a16="http://schemas.microsoft.com/office/drawing/2014/main" id="{5D6E1255-1045-44CA-97A1-AFCFD1481CCD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6" name="이등변 삼각형 10">
                <a:extLst>
                  <a:ext uri="{FF2B5EF4-FFF2-40B4-BE49-F238E27FC236}">
                    <a16:creationId xmlns:a16="http://schemas.microsoft.com/office/drawing/2014/main" id="{FF13CD87-EF1C-4469-A49B-491552FFA86A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1">
                <a:extLst>
                  <a:ext uri="{FF2B5EF4-FFF2-40B4-BE49-F238E27FC236}">
                    <a16:creationId xmlns:a16="http://schemas.microsoft.com/office/drawing/2014/main" id="{16FB965F-9F8A-48DC-AE2B-E0BCDC1D4F82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이등변 삼각형 12">
                <a:extLst>
                  <a:ext uri="{FF2B5EF4-FFF2-40B4-BE49-F238E27FC236}">
                    <a16:creationId xmlns:a16="http://schemas.microsoft.com/office/drawing/2014/main" id="{7EC85228-A51E-4453-8845-59B8FE8B1BDD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5">
                <a:extLst>
                  <a:ext uri="{FF2B5EF4-FFF2-40B4-BE49-F238E27FC236}">
                    <a16:creationId xmlns:a16="http://schemas.microsoft.com/office/drawing/2014/main" id="{0C1C56AD-71B8-42FC-BBB6-DC5DE71A24D0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평행 사변형 16">
                <a:extLst>
                  <a:ext uri="{FF2B5EF4-FFF2-40B4-BE49-F238E27FC236}">
                    <a16:creationId xmlns:a16="http://schemas.microsoft.com/office/drawing/2014/main" id="{D21818DD-B696-493F-B6B1-01EA1780CA37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평행 사변형 17">
                <a:extLst>
                  <a:ext uri="{FF2B5EF4-FFF2-40B4-BE49-F238E27FC236}">
                    <a16:creationId xmlns:a16="http://schemas.microsoft.com/office/drawing/2014/main" id="{1C50D657-F92E-4D35-8B13-0E37CC77B760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2" name="이등변 삼각형 18">
                <a:extLst>
                  <a:ext uri="{FF2B5EF4-FFF2-40B4-BE49-F238E27FC236}">
                    <a16:creationId xmlns:a16="http://schemas.microsoft.com/office/drawing/2014/main" id="{860E4A0A-B1ED-48DD-AED8-5D37E2A17105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" name="직선 연결선 20">
              <a:extLst>
                <a:ext uri="{FF2B5EF4-FFF2-40B4-BE49-F238E27FC236}">
                  <a16:creationId xmlns:a16="http://schemas.microsoft.com/office/drawing/2014/main" id="{73123935-2660-44D9-815F-6E59C055A435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689ADC5-958B-4A59-A141-EBACE11C5297}"/>
              </a:ext>
            </a:extLst>
          </p:cNvPr>
          <p:cNvSpPr txBox="1"/>
          <p:nvPr/>
        </p:nvSpPr>
        <p:spPr>
          <a:xfrm>
            <a:off x="1189375" y="191343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Method</a:t>
            </a:r>
            <a:endParaRPr lang="zh-TW" altLang="en-US" sz="2400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32575E1-55E8-4197-A3A3-989E159D88D1}"/>
              </a:ext>
            </a:extLst>
          </p:cNvPr>
          <p:cNvSpPr txBox="1"/>
          <p:nvPr/>
        </p:nvSpPr>
        <p:spPr>
          <a:xfrm>
            <a:off x="2900598" y="19134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依變項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F1B0D14-9BA6-4308-98E1-9E7BEEA01F06}"/>
              </a:ext>
            </a:extLst>
          </p:cNvPr>
          <p:cNvSpPr txBox="1"/>
          <p:nvPr/>
        </p:nvSpPr>
        <p:spPr>
          <a:xfrm>
            <a:off x="474310" y="1025081"/>
            <a:ext cx="6498830" cy="2121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反應時間 </a:t>
            </a:r>
            <a:r>
              <a:rPr lang="en-US" altLang="zh-TW" dirty="0"/>
              <a:t>:</a:t>
            </a:r>
            <a:r>
              <a:rPr lang="zh-TW" altLang="en-US" dirty="0"/>
              <a:t> 從</a:t>
            </a:r>
            <a:r>
              <a:rPr lang="en-US" altLang="zh-TW" dirty="0"/>
              <a:t>HUD</a:t>
            </a:r>
            <a:r>
              <a:rPr lang="zh-TW" altLang="en-US" dirty="0"/>
              <a:t>顯示到受測者選擇的時間</a:t>
            </a:r>
            <a:endParaRPr lang="en-US" altLang="zh-TW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成功率 </a:t>
            </a:r>
            <a:r>
              <a:rPr lang="en-US" altLang="zh-TW" dirty="0"/>
              <a:t>:</a:t>
            </a:r>
            <a:r>
              <a:rPr lang="zh-TW" altLang="en-US" dirty="0"/>
              <a:t> 整條路線正確選擇道路的次數，以百分比表示</a:t>
            </a:r>
            <a:endParaRPr lang="en-US" altLang="zh-TW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主觀工作量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NASA-TLX</a:t>
            </a:r>
            <a:r>
              <a:rPr lang="zh-TW" altLang="en-US" dirty="0"/>
              <a:t>進行工作量評分</a:t>
            </a:r>
            <a:endParaRPr lang="en-US" altLang="zh-TW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駕駛員偏好 </a:t>
            </a:r>
            <a:r>
              <a:rPr lang="en-US" altLang="zh-TW" dirty="0"/>
              <a:t>:</a:t>
            </a:r>
            <a:r>
              <a:rPr lang="zh-TW" altLang="en-US" dirty="0"/>
              <a:t> 對四個自變項進行排名</a:t>
            </a:r>
            <a:endParaRPr lang="en-US" altLang="zh-TW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眼動追蹤 </a:t>
            </a:r>
            <a:r>
              <a:rPr lang="en-US" altLang="zh-TW" dirty="0"/>
              <a:t>:</a:t>
            </a:r>
            <a:r>
              <a:rPr lang="zh-TW" altLang="en-US" dirty="0"/>
              <a:t> 按感興趣區域</a:t>
            </a:r>
            <a:r>
              <a:rPr lang="en-US" altLang="zh-TW" dirty="0"/>
              <a:t>(AOI)</a:t>
            </a:r>
            <a:r>
              <a:rPr lang="zh-TW" altLang="en-US" dirty="0"/>
              <a:t>編碼，並呈現為注視強度</a:t>
            </a:r>
            <a:r>
              <a:rPr lang="en-US" altLang="zh-TW" dirty="0"/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400165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11D5B707-1EAF-4B52-BAA5-84234F2211BE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3" name="그룹 19">
              <a:extLst>
                <a:ext uri="{FF2B5EF4-FFF2-40B4-BE49-F238E27FC236}">
                  <a16:creationId xmlns:a16="http://schemas.microsoft.com/office/drawing/2014/main" id="{F64C851B-C45B-49F2-85C7-7FE66280D4A8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5" name="이등변 삼각형 10">
                <a:extLst>
                  <a:ext uri="{FF2B5EF4-FFF2-40B4-BE49-F238E27FC236}">
                    <a16:creationId xmlns:a16="http://schemas.microsoft.com/office/drawing/2014/main" id="{F5C3DBA3-05F0-4E28-96E0-024083215CBE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11">
                <a:extLst>
                  <a:ext uri="{FF2B5EF4-FFF2-40B4-BE49-F238E27FC236}">
                    <a16:creationId xmlns:a16="http://schemas.microsoft.com/office/drawing/2014/main" id="{18499919-4D99-46E1-B137-6CD5BF042D43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2">
                <a:extLst>
                  <a:ext uri="{FF2B5EF4-FFF2-40B4-BE49-F238E27FC236}">
                    <a16:creationId xmlns:a16="http://schemas.microsoft.com/office/drawing/2014/main" id="{8EBFC166-10F1-43F3-B470-638CB06BB14A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평행 사변형 15">
                <a:extLst>
                  <a:ext uri="{FF2B5EF4-FFF2-40B4-BE49-F238E27FC236}">
                    <a16:creationId xmlns:a16="http://schemas.microsoft.com/office/drawing/2014/main" id="{090ABBA4-BCDE-402A-91E9-0ABA9B4382B5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6">
                <a:extLst>
                  <a:ext uri="{FF2B5EF4-FFF2-40B4-BE49-F238E27FC236}">
                    <a16:creationId xmlns:a16="http://schemas.microsoft.com/office/drawing/2014/main" id="{1E0F3653-ADAF-4D6B-BA92-B05B8F444EB5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0" name="평행 사변형 17">
                <a:extLst>
                  <a:ext uri="{FF2B5EF4-FFF2-40B4-BE49-F238E27FC236}">
                    <a16:creationId xmlns:a16="http://schemas.microsoft.com/office/drawing/2014/main" id="{B4E6F670-54D0-4D73-95EE-CA8AACF48919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이등변 삼각형 18">
                <a:extLst>
                  <a:ext uri="{FF2B5EF4-FFF2-40B4-BE49-F238E27FC236}">
                    <a16:creationId xmlns:a16="http://schemas.microsoft.com/office/drawing/2014/main" id="{7F418BE0-2C87-4357-B7C0-319F6599976F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" name="직선 연결선 20">
              <a:extLst>
                <a:ext uri="{FF2B5EF4-FFF2-40B4-BE49-F238E27FC236}">
                  <a16:creationId xmlns:a16="http://schemas.microsoft.com/office/drawing/2014/main" id="{2FA1B164-E4D0-40ED-B2BB-F647F0166EBF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D94BB4A-210E-41AA-9928-8316AA9507A5}"/>
              </a:ext>
            </a:extLst>
          </p:cNvPr>
          <p:cNvSpPr txBox="1"/>
          <p:nvPr/>
        </p:nvSpPr>
        <p:spPr>
          <a:xfrm>
            <a:off x="1189375" y="191343"/>
            <a:ext cx="114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Result</a:t>
            </a:r>
            <a:endParaRPr lang="zh-TW" altLang="en-US" sz="24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88E31A0-41A6-4A06-894E-FAABEB6A3D3C}"/>
              </a:ext>
            </a:extLst>
          </p:cNvPr>
          <p:cNvSpPr txBox="1"/>
          <p:nvPr/>
        </p:nvSpPr>
        <p:spPr>
          <a:xfrm>
            <a:off x="2492398" y="1913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反應時間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7E7E58F-0BD2-4626-B75F-7029939C8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9" t="1660" r="1307" b="1872"/>
          <a:stretch/>
        </p:blipFill>
        <p:spPr>
          <a:xfrm>
            <a:off x="6713846" y="1624841"/>
            <a:ext cx="5239541" cy="454226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8155B3D-2911-4C7C-A12B-3EC5805E8637}"/>
              </a:ext>
            </a:extLst>
          </p:cNvPr>
          <p:cNvSpPr/>
          <p:nvPr/>
        </p:nvSpPr>
        <p:spPr>
          <a:xfrm>
            <a:off x="474310" y="1025081"/>
            <a:ext cx="3283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/>
              <a:t>F(2,44)= 35.75, p&lt;.0001</a:t>
            </a:r>
            <a:endParaRPr lang="zh-TW" altLang="en-US" sz="2000" b="1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F042EF1-DB9C-4199-AE63-8CF479699EDA}"/>
              </a:ext>
            </a:extLst>
          </p:cNvPr>
          <p:cNvSpPr txBox="1"/>
          <p:nvPr/>
        </p:nvSpPr>
        <p:spPr>
          <a:xfrm>
            <a:off x="3956353" y="1040470"/>
            <a:ext cx="414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事後比較表明，</a:t>
            </a:r>
            <a:r>
              <a:rPr lang="en-US" altLang="zh-TW" dirty="0"/>
              <a:t>LB</a:t>
            </a:r>
            <a:r>
              <a:rPr lang="zh-TW" altLang="en-US" dirty="0"/>
              <a:t>的反應時間明顯較短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6B2EBCC-B5A5-4BCC-AF1A-3E0C1C8F0534}"/>
              </a:ext>
            </a:extLst>
          </p:cNvPr>
          <p:cNvSpPr txBox="1"/>
          <p:nvPr/>
        </p:nvSpPr>
        <p:spPr>
          <a:xfrm>
            <a:off x="732456" y="1499581"/>
            <a:ext cx="5565947" cy="170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CV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平均</a:t>
            </a:r>
            <a:r>
              <a:rPr lang="en-US" altLang="zh-TW" dirty="0"/>
              <a:t>8.81</a:t>
            </a:r>
            <a:r>
              <a:rPr lang="zh-TW" altLang="en-US" dirty="0"/>
              <a:t>秒，轉彎處前</a:t>
            </a:r>
            <a:r>
              <a:rPr lang="en-US" altLang="zh-TW" dirty="0"/>
              <a:t>80.5m</a:t>
            </a:r>
            <a:r>
              <a:rPr lang="zh-TW" altLang="en-US" dirty="0"/>
              <a:t>反應，</a:t>
            </a:r>
            <a:r>
              <a:rPr lang="en-US" altLang="zh-TW" dirty="0"/>
              <a:t>p&lt;.0001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AR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平均</a:t>
            </a:r>
            <a:r>
              <a:rPr lang="en-US" altLang="zh-TW" dirty="0"/>
              <a:t>7.88</a:t>
            </a:r>
            <a:r>
              <a:rPr lang="zh-TW" altLang="en-US" dirty="0"/>
              <a:t>秒，轉彎處前</a:t>
            </a:r>
            <a:r>
              <a:rPr lang="en-US" altLang="zh-TW" dirty="0"/>
              <a:t>94.9m</a:t>
            </a:r>
            <a:r>
              <a:rPr lang="zh-TW" altLang="en-US" dirty="0"/>
              <a:t>反應，</a:t>
            </a:r>
            <a:r>
              <a:rPr lang="en-US" altLang="zh-TW" dirty="0"/>
              <a:t>p&lt;.0001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LA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平均</a:t>
            </a:r>
            <a:r>
              <a:rPr lang="en-US" altLang="zh-TW" dirty="0"/>
              <a:t>5.62</a:t>
            </a:r>
            <a:r>
              <a:rPr lang="zh-TW" altLang="en-US" dirty="0"/>
              <a:t>秒，轉彎處前</a:t>
            </a:r>
            <a:r>
              <a:rPr lang="en-US" altLang="zh-TW" dirty="0"/>
              <a:t>122.4m</a:t>
            </a:r>
            <a:r>
              <a:rPr lang="zh-TW" altLang="en-US" dirty="0"/>
              <a:t>反應，</a:t>
            </a:r>
            <a:r>
              <a:rPr lang="en-US" altLang="zh-TW" dirty="0"/>
              <a:t>p&lt;.05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b="1" dirty="0"/>
              <a:t>LB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平均</a:t>
            </a:r>
            <a:r>
              <a:rPr lang="en-US" altLang="zh-TW" b="1" dirty="0"/>
              <a:t>5.01</a:t>
            </a:r>
            <a:r>
              <a:rPr lang="zh-TW" altLang="en-US" b="1" dirty="0"/>
              <a:t>秒，轉彎處前</a:t>
            </a:r>
            <a:r>
              <a:rPr lang="en-US" altLang="zh-TW" b="1" dirty="0"/>
              <a:t>133.0m</a:t>
            </a:r>
            <a:r>
              <a:rPr lang="zh-TW" altLang="en-US" b="1" dirty="0"/>
              <a:t>反應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AA6999A-796B-4FF4-A834-E367C7321DB2}"/>
              </a:ext>
            </a:extLst>
          </p:cNvPr>
          <p:cNvSpPr txBox="1"/>
          <p:nvPr/>
        </p:nvSpPr>
        <p:spPr>
          <a:xfrm>
            <a:off x="195320" y="3981231"/>
            <a:ext cx="5920210" cy="961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2"/>
                </a:solidFill>
              </a:rPr>
              <a:t>與</a:t>
            </a:r>
            <a:r>
              <a:rPr lang="en-US" altLang="zh-TW" sz="2000" b="1" dirty="0">
                <a:solidFill>
                  <a:schemeClr val="tx2"/>
                </a:solidFill>
              </a:rPr>
              <a:t>CV</a:t>
            </a:r>
            <a:r>
              <a:rPr lang="zh-TW" altLang="en-US" sz="2000" b="1" dirty="0">
                <a:solidFill>
                  <a:schemeClr val="tx2"/>
                </a:solidFill>
              </a:rPr>
              <a:t>相比，</a:t>
            </a:r>
            <a:r>
              <a:rPr lang="en-US" altLang="zh-TW" sz="2000" b="1" dirty="0">
                <a:solidFill>
                  <a:schemeClr val="tx2"/>
                </a:solidFill>
              </a:rPr>
              <a:t>AR</a:t>
            </a:r>
            <a:r>
              <a:rPr lang="zh-TW" altLang="en-US" sz="2000" b="1" dirty="0">
                <a:solidFill>
                  <a:schemeClr val="tx2"/>
                </a:solidFill>
              </a:rPr>
              <a:t>可以有效改善反應時間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2"/>
                </a:solidFill>
              </a:rPr>
              <a:t>使用地標可以降低反應時間，且提前大約</a:t>
            </a:r>
            <a:r>
              <a:rPr lang="en-US" altLang="zh-TW" sz="2000" b="1" dirty="0">
                <a:solidFill>
                  <a:schemeClr val="tx2"/>
                </a:solidFill>
              </a:rPr>
              <a:t>50</a:t>
            </a:r>
            <a:r>
              <a:rPr lang="zh-TW" altLang="en-US" sz="2000" b="1" dirty="0">
                <a:solidFill>
                  <a:schemeClr val="tx2"/>
                </a:solidFill>
              </a:rPr>
              <a:t>公尺</a:t>
            </a:r>
          </a:p>
        </p:txBody>
      </p:sp>
    </p:spTree>
    <p:extLst>
      <p:ext uri="{BB962C8B-B14F-4D97-AF65-F5344CB8AC3E}">
        <p14:creationId xmlns:p14="http://schemas.microsoft.com/office/powerpoint/2010/main" val="398962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11D5B707-1EAF-4B52-BAA5-84234F2211BE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3" name="그룹 19">
              <a:extLst>
                <a:ext uri="{FF2B5EF4-FFF2-40B4-BE49-F238E27FC236}">
                  <a16:creationId xmlns:a16="http://schemas.microsoft.com/office/drawing/2014/main" id="{F64C851B-C45B-49F2-85C7-7FE66280D4A8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5" name="이등변 삼각형 10">
                <a:extLst>
                  <a:ext uri="{FF2B5EF4-FFF2-40B4-BE49-F238E27FC236}">
                    <a16:creationId xmlns:a16="http://schemas.microsoft.com/office/drawing/2014/main" id="{F5C3DBA3-05F0-4E28-96E0-024083215CBE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11">
                <a:extLst>
                  <a:ext uri="{FF2B5EF4-FFF2-40B4-BE49-F238E27FC236}">
                    <a16:creationId xmlns:a16="http://schemas.microsoft.com/office/drawing/2014/main" id="{18499919-4D99-46E1-B137-6CD5BF042D43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2">
                <a:extLst>
                  <a:ext uri="{FF2B5EF4-FFF2-40B4-BE49-F238E27FC236}">
                    <a16:creationId xmlns:a16="http://schemas.microsoft.com/office/drawing/2014/main" id="{8EBFC166-10F1-43F3-B470-638CB06BB14A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평행 사변형 15">
                <a:extLst>
                  <a:ext uri="{FF2B5EF4-FFF2-40B4-BE49-F238E27FC236}">
                    <a16:creationId xmlns:a16="http://schemas.microsoft.com/office/drawing/2014/main" id="{090ABBA4-BCDE-402A-91E9-0ABA9B4382B5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6">
                <a:extLst>
                  <a:ext uri="{FF2B5EF4-FFF2-40B4-BE49-F238E27FC236}">
                    <a16:creationId xmlns:a16="http://schemas.microsoft.com/office/drawing/2014/main" id="{1E0F3653-ADAF-4D6B-BA92-B05B8F444EB5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0" name="평행 사변형 17">
                <a:extLst>
                  <a:ext uri="{FF2B5EF4-FFF2-40B4-BE49-F238E27FC236}">
                    <a16:creationId xmlns:a16="http://schemas.microsoft.com/office/drawing/2014/main" id="{B4E6F670-54D0-4D73-95EE-CA8AACF48919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이등변 삼각형 18">
                <a:extLst>
                  <a:ext uri="{FF2B5EF4-FFF2-40B4-BE49-F238E27FC236}">
                    <a16:creationId xmlns:a16="http://schemas.microsoft.com/office/drawing/2014/main" id="{7F418BE0-2C87-4357-B7C0-319F6599976F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" name="직선 연결선 20">
              <a:extLst>
                <a:ext uri="{FF2B5EF4-FFF2-40B4-BE49-F238E27FC236}">
                  <a16:creationId xmlns:a16="http://schemas.microsoft.com/office/drawing/2014/main" id="{2FA1B164-E4D0-40ED-B2BB-F647F0166EBF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D94BB4A-210E-41AA-9928-8316AA9507A5}"/>
              </a:ext>
            </a:extLst>
          </p:cNvPr>
          <p:cNvSpPr txBox="1"/>
          <p:nvPr/>
        </p:nvSpPr>
        <p:spPr>
          <a:xfrm>
            <a:off x="1189375" y="191343"/>
            <a:ext cx="114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Result</a:t>
            </a:r>
            <a:endParaRPr lang="zh-TW" altLang="en-US" sz="24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88E31A0-41A6-4A06-894E-FAABEB6A3D3C}"/>
              </a:ext>
            </a:extLst>
          </p:cNvPr>
          <p:cNvSpPr txBox="1"/>
          <p:nvPr/>
        </p:nvSpPr>
        <p:spPr>
          <a:xfrm>
            <a:off x="2492398" y="19134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成功率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55AECF4-A480-4784-90E1-56E0B6FB301E}"/>
              </a:ext>
            </a:extLst>
          </p:cNvPr>
          <p:cNvSpPr/>
          <p:nvPr/>
        </p:nvSpPr>
        <p:spPr>
          <a:xfrm>
            <a:off x="474310" y="1025081"/>
            <a:ext cx="3119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/>
              <a:t>F(2,34)= 7.07, p &lt; .005</a:t>
            </a:r>
            <a:endParaRPr lang="zh-TW" altLang="en-US" sz="2000" b="1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5674DEB-1953-4228-A0D0-26AFDBDE1CC4}"/>
              </a:ext>
            </a:extLst>
          </p:cNvPr>
          <p:cNvSpPr txBox="1"/>
          <p:nvPr/>
        </p:nvSpPr>
        <p:spPr>
          <a:xfrm>
            <a:off x="3956353" y="1040470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事後比較表明，</a:t>
            </a:r>
            <a:r>
              <a:rPr lang="en-US" altLang="zh-TW" dirty="0"/>
              <a:t>LB</a:t>
            </a:r>
            <a:r>
              <a:rPr lang="zh-TW" altLang="en-US" dirty="0"/>
              <a:t>的成功率較高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1AE127B-F9BC-42C8-A38A-7AAED375D298}"/>
              </a:ext>
            </a:extLst>
          </p:cNvPr>
          <p:cNvSpPr txBox="1"/>
          <p:nvPr/>
        </p:nvSpPr>
        <p:spPr>
          <a:xfrm>
            <a:off x="732456" y="1499581"/>
            <a:ext cx="4855816" cy="170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CV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平均</a:t>
            </a:r>
            <a:r>
              <a:rPr lang="en-US" altLang="zh-TW" dirty="0"/>
              <a:t>6.08</a:t>
            </a:r>
            <a:r>
              <a:rPr lang="zh-TW" altLang="en-US" dirty="0"/>
              <a:t>分，成功率</a:t>
            </a:r>
            <a:r>
              <a:rPr lang="en-US" altLang="zh-TW" dirty="0"/>
              <a:t>76.0%</a:t>
            </a:r>
            <a:r>
              <a:rPr lang="zh-TW" altLang="en-US" dirty="0"/>
              <a:t>，</a:t>
            </a:r>
            <a:r>
              <a:rPr lang="en-US" altLang="zh-TW" dirty="0"/>
              <a:t>p&lt;.001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AR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平均</a:t>
            </a:r>
            <a:r>
              <a:rPr lang="en-US" altLang="zh-TW" dirty="0"/>
              <a:t>7.17</a:t>
            </a:r>
            <a:r>
              <a:rPr lang="zh-TW" altLang="en-US" dirty="0"/>
              <a:t>分，成功率</a:t>
            </a:r>
            <a:r>
              <a:rPr lang="en-US" altLang="zh-TW" dirty="0"/>
              <a:t>89.6%</a:t>
            </a:r>
            <a:r>
              <a:rPr lang="zh-TW" altLang="en-US" dirty="0"/>
              <a:t>，</a:t>
            </a:r>
            <a:r>
              <a:rPr lang="en-US" altLang="zh-TW" dirty="0"/>
              <a:t>p&lt;.001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LA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平均</a:t>
            </a:r>
            <a:r>
              <a:rPr lang="en-US" altLang="zh-TW" dirty="0"/>
              <a:t>7.42</a:t>
            </a:r>
            <a:r>
              <a:rPr lang="zh-TW" altLang="en-US" dirty="0"/>
              <a:t>分，成功率</a:t>
            </a:r>
            <a:r>
              <a:rPr lang="en-US" altLang="zh-TW" dirty="0"/>
              <a:t>92.7%</a:t>
            </a:r>
            <a:r>
              <a:rPr lang="zh-TW" altLang="en-US" dirty="0"/>
              <a:t>，</a:t>
            </a:r>
            <a:r>
              <a:rPr lang="en-US" altLang="zh-TW" dirty="0"/>
              <a:t>p=.086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b="1" dirty="0"/>
              <a:t>LB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平均</a:t>
            </a:r>
            <a:r>
              <a:rPr lang="en-US" altLang="zh-TW" b="1" dirty="0"/>
              <a:t>7.67</a:t>
            </a:r>
            <a:r>
              <a:rPr lang="zh-TW" altLang="en-US" b="1" dirty="0"/>
              <a:t>分，成功率</a:t>
            </a:r>
            <a:r>
              <a:rPr lang="en-US" altLang="zh-TW" b="1" dirty="0"/>
              <a:t>95.8%</a:t>
            </a:r>
            <a:endParaRPr lang="zh-TW" altLang="en-US" b="1" dirty="0"/>
          </a:p>
        </p:txBody>
      </p:sp>
      <p:sp>
        <p:nvSpPr>
          <p:cNvPr id="19" name="右大括弧 18">
            <a:extLst>
              <a:ext uri="{FF2B5EF4-FFF2-40B4-BE49-F238E27FC236}">
                <a16:creationId xmlns:a16="http://schemas.microsoft.com/office/drawing/2014/main" id="{C07EEF6C-8A49-40D9-99B9-A2DBCA18C52A}"/>
              </a:ext>
            </a:extLst>
          </p:cNvPr>
          <p:cNvSpPr/>
          <p:nvPr/>
        </p:nvSpPr>
        <p:spPr>
          <a:xfrm>
            <a:off x="5511170" y="1726361"/>
            <a:ext cx="169373" cy="551842"/>
          </a:xfrm>
          <a:prstGeom prst="rightBrace">
            <a:avLst>
              <a:gd name="adj1" fmla="val 8333"/>
              <a:gd name="adj2" fmla="val 4767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右大括弧 19">
            <a:extLst>
              <a:ext uri="{FF2B5EF4-FFF2-40B4-BE49-F238E27FC236}">
                <a16:creationId xmlns:a16="http://schemas.microsoft.com/office/drawing/2014/main" id="{7E026ACE-D417-4438-9A67-80C12B45BE8F}"/>
              </a:ext>
            </a:extLst>
          </p:cNvPr>
          <p:cNvSpPr/>
          <p:nvPr/>
        </p:nvSpPr>
        <p:spPr>
          <a:xfrm>
            <a:off x="5502606" y="2555552"/>
            <a:ext cx="169373" cy="551842"/>
          </a:xfrm>
          <a:prstGeom prst="rightBrace">
            <a:avLst>
              <a:gd name="adj1" fmla="val 8333"/>
              <a:gd name="adj2" fmla="val 4767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0371C76-8B35-459B-881D-A16DF27962F8}"/>
              </a:ext>
            </a:extLst>
          </p:cNvPr>
          <p:cNvSpPr txBox="1"/>
          <p:nvPr/>
        </p:nvSpPr>
        <p:spPr>
          <a:xfrm>
            <a:off x="5871378" y="1817616"/>
            <a:ext cx="28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CA</a:t>
            </a:r>
            <a:r>
              <a:rPr lang="zh-TW" altLang="en-US" dirty="0"/>
              <a:t>、</a:t>
            </a:r>
            <a:r>
              <a:rPr lang="en-US" altLang="zh-TW" dirty="0"/>
              <a:t>AR</a:t>
            </a:r>
            <a:r>
              <a:rPr lang="zh-TW" altLang="en-US" dirty="0"/>
              <a:t>之間無顯著差異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4127643-A5A0-442D-98DB-0852BCA8469B}"/>
              </a:ext>
            </a:extLst>
          </p:cNvPr>
          <p:cNvSpPr txBox="1"/>
          <p:nvPr/>
        </p:nvSpPr>
        <p:spPr>
          <a:xfrm>
            <a:off x="5871378" y="2646807"/>
            <a:ext cx="262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TW" dirty="0"/>
              <a:t>LA</a:t>
            </a:r>
            <a:r>
              <a:rPr lang="zh-TW" altLang="en-US" dirty="0"/>
              <a:t>、</a:t>
            </a:r>
            <a:r>
              <a:rPr lang="en-US" altLang="zh-TW" dirty="0"/>
              <a:t>LB</a:t>
            </a:r>
            <a:r>
              <a:rPr lang="zh-TW" altLang="en-US" dirty="0"/>
              <a:t>之間無顯著差異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B9168904-7AB3-45A8-89DE-5641C5192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46" y="3299026"/>
            <a:ext cx="5239541" cy="324889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C141AB0-A709-434C-B2C1-D2E04A2D8DA8}"/>
              </a:ext>
            </a:extLst>
          </p:cNvPr>
          <p:cNvSpPr txBox="1"/>
          <p:nvPr/>
        </p:nvSpPr>
        <p:spPr>
          <a:xfrm>
            <a:off x="195320" y="3981231"/>
            <a:ext cx="6318613" cy="142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2"/>
                </a:solidFill>
              </a:rPr>
              <a:t>與</a:t>
            </a:r>
            <a:r>
              <a:rPr lang="en-US" altLang="zh-TW" sz="2000" b="1" dirty="0">
                <a:solidFill>
                  <a:schemeClr val="tx2"/>
                </a:solidFill>
              </a:rPr>
              <a:t>CV</a:t>
            </a:r>
            <a:r>
              <a:rPr lang="zh-TW" altLang="en-US" sz="2000" b="1" dirty="0">
                <a:solidFill>
                  <a:schemeClr val="tx2"/>
                </a:solidFill>
              </a:rPr>
              <a:t>相比，</a:t>
            </a:r>
            <a:r>
              <a:rPr lang="en-US" altLang="zh-TW" sz="2000" b="1" dirty="0">
                <a:solidFill>
                  <a:schemeClr val="tx2"/>
                </a:solidFill>
              </a:rPr>
              <a:t>AR</a:t>
            </a:r>
            <a:r>
              <a:rPr lang="zh-TW" altLang="en-US" sz="2000" b="1" dirty="0">
                <a:solidFill>
                  <a:schemeClr val="tx2"/>
                </a:solidFill>
              </a:rPr>
              <a:t>可以有效提高成功率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2"/>
                </a:solidFill>
              </a:rPr>
              <a:t>使用地標的成功率也明顯有提升，因受測者表示地標可以明確指示要在哪個路口轉向</a:t>
            </a:r>
          </a:p>
        </p:txBody>
      </p:sp>
    </p:spTree>
    <p:extLst>
      <p:ext uri="{BB962C8B-B14F-4D97-AF65-F5344CB8AC3E}">
        <p14:creationId xmlns:p14="http://schemas.microsoft.com/office/powerpoint/2010/main" val="172180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11D5B707-1EAF-4B52-BAA5-84234F2211BE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3" name="그룹 19">
              <a:extLst>
                <a:ext uri="{FF2B5EF4-FFF2-40B4-BE49-F238E27FC236}">
                  <a16:creationId xmlns:a16="http://schemas.microsoft.com/office/drawing/2014/main" id="{F64C851B-C45B-49F2-85C7-7FE66280D4A8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5" name="이등변 삼각형 10">
                <a:extLst>
                  <a:ext uri="{FF2B5EF4-FFF2-40B4-BE49-F238E27FC236}">
                    <a16:creationId xmlns:a16="http://schemas.microsoft.com/office/drawing/2014/main" id="{F5C3DBA3-05F0-4E28-96E0-024083215CBE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11">
                <a:extLst>
                  <a:ext uri="{FF2B5EF4-FFF2-40B4-BE49-F238E27FC236}">
                    <a16:creationId xmlns:a16="http://schemas.microsoft.com/office/drawing/2014/main" id="{18499919-4D99-46E1-B137-6CD5BF042D43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2">
                <a:extLst>
                  <a:ext uri="{FF2B5EF4-FFF2-40B4-BE49-F238E27FC236}">
                    <a16:creationId xmlns:a16="http://schemas.microsoft.com/office/drawing/2014/main" id="{8EBFC166-10F1-43F3-B470-638CB06BB14A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평행 사변형 15">
                <a:extLst>
                  <a:ext uri="{FF2B5EF4-FFF2-40B4-BE49-F238E27FC236}">
                    <a16:creationId xmlns:a16="http://schemas.microsoft.com/office/drawing/2014/main" id="{090ABBA4-BCDE-402A-91E9-0ABA9B4382B5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6">
                <a:extLst>
                  <a:ext uri="{FF2B5EF4-FFF2-40B4-BE49-F238E27FC236}">
                    <a16:creationId xmlns:a16="http://schemas.microsoft.com/office/drawing/2014/main" id="{1E0F3653-ADAF-4D6B-BA92-B05B8F444EB5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0" name="평행 사변형 17">
                <a:extLst>
                  <a:ext uri="{FF2B5EF4-FFF2-40B4-BE49-F238E27FC236}">
                    <a16:creationId xmlns:a16="http://schemas.microsoft.com/office/drawing/2014/main" id="{B4E6F670-54D0-4D73-95EE-CA8AACF48919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이등변 삼각형 18">
                <a:extLst>
                  <a:ext uri="{FF2B5EF4-FFF2-40B4-BE49-F238E27FC236}">
                    <a16:creationId xmlns:a16="http://schemas.microsoft.com/office/drawing/2014/main" id="{7F418BE0-2C87-4357-B7C0-319F6599976F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" name="직선 연결선 20">
              <a:extLst>
                <a:ext uri="{FF2B5EF4-FFF2-40B4-BE49-F238E27FC236}">
                  <a16:creationId xmlns:a16="http://schemas.microsoft.com/office/drawing/2014/main" id="{2FA1B164-E4D0-40ED-B2BB-F647F0166EBF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D94BB4A-210E-41AA-9928-8316AA9507A5}"/>
              </a:ext>
            </a:extLst>
          </p:cNvPr>
          <p:cNvSpPr txBox="1"/>
          <p:nvPr/>
        </p:nvSpPr>
        <p:spPr>
          <a:xfrm>
            <a:off x="1189375" y="191343"/>
            <a:ext cx="114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Result</a:t>
            </a:r>
            <a:endParaRPr lang="zh-TW" altLang="en-US" sz="24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88E31A0-41A6-4A06-894E-FAABEB6A3D3C}"/>
              </a:ext>
            </a:extLst>
          </p:cNvPr>
          <p:cNvSpPr txBox="1"/>
          <p:nvPr/>
        </p:nvSpPr>
        <p:spPr>
          <a:xfrm>
            <a:off x="2492398" y="19134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主觀工作量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C80B8D15-D763-44BB-B908-4DB316E8A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46" y="3342140"/>
            <a:ext cx="5239541" cy="316266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38B29FC-78AE-4FC1-98CE-C6DC3443DCDD}"/>
              </a:ext>
            </a:extLst>
          </p:cNvPr>
          <p:cNvSpPr/>
          <p:nvPr/>
        </p:nvSpPr>
        <p:spPr>
          <a:xfrm>
            <a:off x="474310" y="1025081"/>
            <a:ext cx="3278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/>
              <a:t>F(3,57)= 4.671, p = .005</a:t>
            </a:r>
            <a:endParaRPr lang="zh-TW" altLang="en-US" sz="2000" b="1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E32306A-51C8-4BFE-BBC8-6D16481D45D9}"/>
              </a:ext>
            </a:extLst>
          </p:cNvPr>
          <p:cNvSpPr txBox="1"/>
          <p:nvPr/>
        </p:nvSpPr>
        <p:spPr>
          <a:xfrm>
            <a:off x="3956353" y="1040470"/>
            <a:ext cx="487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事後比較表明，</a:t>
            </a:r>
            <a:r>
              <a:rPr lang="en-US" altLang="zh-TW" dirty="0"/>
              <a:t>CV</a:t>
            </a:r>
            <a:r>
              <a:rPr lang="zh-TW" altLang="en-US" dirty="0"/>
              <a:t>的分數最高，負荷需求最高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481EC0D-B21C-4950-9DB7-266DF2D60145}"/>
              </a:ext>
            </a:extLst>
          </p:cNvPr>
          <p:cNvSpPr txBox="1"/>
          <p:nvPr/>
        </p:nvSpPr>
        <p:spPr>
          <a:xfrm>
            <a:off x="732456" y="1499581"/>
            <a:ext cx="3142207" cy="170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CV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平均</a:t>
            </a:r>
            <a:r>
              <a:rPr lang="en-US" altLang="zh-TW" dirty="0"/>
              <a:t>7.64</a:t>
            </a:r>
            <a:r>
              <a:rPr lang="zh-TW" altLang="en-US" dirty="0"/>
              <a:t>分，</a:t>
            </a:r>
            <a:r>
              <a:rPr lang="en-US" altLang="zh-TW" dirty="0"/>
              <a:t>p&lt;.001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AR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平均</a:t>
            </a:r>
            <a:r>
              <a:rPr lang="en-US" altLang="zh-TW" dirty="0"/>
              <a:t>5.88</a:t>
            </a:r>
            <a:r>
              <a:rPr lang="zh-TW" altLang="en-US" dirty="0"/>
              <a:t>分，</a:t>
            </a:r>
            <a:r>
              <a:rPr lang="en-US" altLang="zh-TW" dirty="0"/>
              <a:t>p&lt;.001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LA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平均</a:t>
            </a:r>
            <a:r>
              <a:rPr lang="en-US" altLang="zh-TW" dirty="0"/>
              <a:t>5.96</a:t>
            </a:r>
            <a:r>
              <a:rPr lang="zh-TW" altLang="en-US" dirty="0"/>
              <a:t>分，</a:t>
            </a:r>
            <a:r>
              <a:rPr lang="en-US" altLang="zh-TW" dirty="0"/>
              <a:t>p=.086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b="1" dirty="0"/>
              <a:t>LB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平均</a:t>
            </a:r>
            <a:r>
              <a:rPr lang="en-US" altLang="zh-TW" b="1" dirty="0"/>
              <a:t>5.32</a:t>
            </a:r>
            <a:r>
              <a:rPr lang="zh-TW" altLang="en-US" b="1" dirty="0"/>
              <a:t>分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3CA1B63-9963-470C-B5F4-8BEBBEE1A093}"/>
              </a:ext>
            </a:extLst>
          </p:cNvPr>
          <p:cNvSpPr/>
          <p:nvPr/>
        </p:nvSpPr>
        <p:spPr>
          <a:xfrm>
            <a:off x="7088148" y="6551411"/>
            <a:ext cx="4490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dirty="0"/>
              <a:t>Mean workload ratings (raw-TLX) with standard error bars</a:t>
            </a:r>
            <a:endParaRPr lang="zh-TW" altLang="en-US" sz="1200" dirty="0"/>
          </a:p>
        </p:txBody>
      </p:sp>
      <p:sp>
        <p:nvSpPr>
          <p:cNvPr id="26" name="箭號: 向右 25">
            <a:extLst>
              <a:ext uri="{FF2B5EF4-FFF2-40B4-BE49-F238E27FC236}">
                <a16:creationId xmlns:a16="http://schemas.microsoft.com/office/drawing/2014/main" id="{90073270-B961-43CD-8945-36EBE3E0F67D}"/>
              </a:ext>
            </a:extLst>
          </p:cNvPr>
          <p:cNvSpPr/>
          <p:nvPr/>
        </p:nvSpPr>
        <p:spPr>
          <a:xfrm>
            <a:off x="4046706" y="1993523"/>
            <a:ext cx="642025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B0DA506-2FB6-4EDA-8DB4-6B251853EC9E}"/>
              </a:ext>
            </a:extLst>
          </p:cNvPr>
          <p:cNvSpPr txBox="1"/>
          <p:nvPr/>
        </p:nvSpPr>
        <p:spPr>
          <a:xfrm>
            <a:off x="4860774" y="2051173"/>
            <a:ext cx="671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從客觀數據來說，</a:t>
            </a:r>
            <a:r>
              <a:rPr lang="en-US" altLang="zh-TW" dirty="0"/>
              <a:t>LA</a:t>
            </a:r>
            <a:r>
              <a:rPr lang="zh-TW" altLang="en-US" dirty="0"/>
              <a:t>的表現都比</a:t>
            </a:r>
            <a:r>
              <a:rPr lang="en-US" altLang="zh-TW" dirty="0"/>
              <a:t>AR</a:t>
            </a:r>
            <a:r>
              <a:rPr lang="zh-TW" altLang="en-US" dirty="0"/>
              <a:t>好，但主觀卻是</a:t>
            </a:r>
            <a:r>
              <a:rPr lang="en-US" altLang="zh-TW" dirty="0"/>
              <a:t>AR</a:t>
            </a:r>
            <a:r>
              <a:rPr lang="zh-TW" altLang="en-US" dirty="0"/>
              <a:t>較好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033DB6D-B319-477A-AF66-78D76934C5CC}"/>
              </a:ext>
            </a:extLst>
          </p:cNvPr>
          <p:cNvSpPr txBox="1"/>
          <p:nvPr/>
        </p:nvSpPr>
        <p:spPr>
          <a:xfrm>
            <a:off x="195320" y="3845432"/>
            <a:ext cx="6318613" cy="2808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chemeClr val="tx2"/>
                </a:solidFill>
              </a:rPr>
              <a:t>LB</a:t>
            </a:r>
            <a:r>
              <a:rPr lang="zh-TW" altLang="en-US" sz="2000" b="1" dirty="0">
                <a:solidFill>
                  <a:schemeClr val="tx2"/>
                </a:solidFill>
              </a:rPr>
              <a:t>的方法明顯比其他三者好，這可能的原因是駕駛員在使用</a:t>
            </a:r>
            <a:r>
              <a:rPr lang="en-US" altLang="zh-TW" sz="2000" b="1" dirty="0">
                <a:solidFill>
                  <a:schemeClr val="tx2"/>
                </a:solidFill>
              </a:rPr>
              <a:t>LB</a:t>
            </a:r>
            <a:r>
              <a:rPr lang="zh-TW" altLang="en-US" sz="2000" b="1" dirty="0">
                <a:solidFill>
                  <a:schemeClr val="tx2"/>
                </a:solidFill>
              </a:rPr>
              <a:t>時，不需要估計距離，因此可以減少他們的認知</a:t>
            </a:r>
            <a:r>
              <a:rPr lang="en-US" altLang="zh-TW" sz="2000" b="1" dirty="0">
                <a:solidFill>
                  <a:schemeClr val="tx2"/>
                </a:solidFill>
              </a:rPr>
              <a:t>/</a:t>
            </a:r>
            <a:r>
              <a:rPr lang="zh-TW" altLang="en-US" sz="2000" b="1" dirty="0">
                <a:solidFill>
                  <a:schemeClr val="tx2"/>
                </a:solidFill>
              </a:rPr>
              <a:t>視覺努力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2"/>
                </a:solidFill>
              </a:rPr>
              <a:t>有地標條件的分數相對較低，表明這種呈現方法可能會減少工作量，使駕駛員將注意力集中在主要的駕駛任務上</a:t>
            </a:r>
          </a:p>
        </p:txBody>
      </p:sp>
    </p:spTree>
    <p:extLst>
      <p:ext uri="{BB962C8B-B14F-4D97-AF65-F5344CB8AC3E}">
        <p14:creationId xmlns:p14="http://schemas.microsoft.com/office/powerpoint/2010/main" val="1738946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08DA2E1B-E720-47A0-965D-C73C98CB5F79}"/>
              </a:ext>
            </a:extLst>
          </p:cNvPr>
          <p:cNvSpPr/>
          <p:nvPr/>
        </p:nvSpPr>
        <p:spPr>
          <a:xfrm>
            <a:off x="6685028" y="1822780"/>
            <a:ext cx="5268359" cy="9144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1D5B707-1EAF-4B52-BAA5-84234F2211BE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3" name="그룹 19">
              <a:extLst>
                <a:ext uri="{FF2B5EF4-FFF2-40B4-BE49-F238E27FC236}">
                  <a16:creationId xmlns:a16="http://schemas.microsoft.com/office/drawing/2014/main" id="{F64C851B-C45B-49F2-85C7-7FE66280D4A8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5" name="이등변 삼각형 10">
                <a:extLst>
                  <a:ext uri="{FF2B5EF4-FFF2-40B4-BE49-F238E27FC236}">
                    <a16:creationId xmlns:a16="http://schemas.microsoft.com/office/drawing/2014/main" id="{F5C3DBA3-05F0-4E28-96E0-024083215CBE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11">
                <a:extLst>
                  <a:ext uri="{FF2B5EF4-FFF2-40B4-BE49-F238E27FC236}">
                    <a16:creationId xmlns:a16="http://schemas.microsoft.com/office/drawing/2014/main" id="{18499919-4D99-46E1-B137-6CD5BF042D43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2">
                <a:extLst>
                  <a:ext uri="{FF2B5EF4-FFF2-40B4-BE49-F238E27FC236}">
                    <a16:creationId xmlns:a16="http://schemas.microsoft.com/office/drawing/2014/main" id="{8EBFC166-10F1-43F3-B470-638CB06BB14A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평행 사변형 15">
                <a:extLst>
                  <a:ext uri="{FF2B5EF4-FFF2-40B4-BE49-F238E27FC236}">
                    <a16:creationId xmlns:a16="http://schemas.microsoft.com/office/drawing/2014/main" id="{090ABBA4-BCDE-402A-91E9-0ABA9B4382B5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6">
                <a:extLst>
                  <a:ext uri="{FF2B5EF4-FFF2-40B4-BE49-F238E27FC236}">
                    <a16:creationId xmlns:a16="http://schemas.microsoft.com/office/drawing/2014/main" id="{1E0F3653-ADAF-4D6B-BA92-B05B8F444EB5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0" name="평행 사변형 17">
                <a:extLst>
                  <a:ext uri="{FF2B5EF4-FFF2-40B4-BE49-F238E27FC236}">
                    <a16:creationId xmlns:a16="http://schemas.microsoft.com/office/drawing/2014/main" id="{B4E6F670-54D0-4D73-95EE-CA8AACF48919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이등변 삼각형 18">
                <a:extLst>
                  <a:ext uri="{FF2B5EF4-FFF2-40B4-BE49-F238E27FC236}">
                    <a16:creationId xmlns:a16="http://schemas.microsoft.com/office/drawing/2014/main" id="{7F418BE0-2C87-4357-B7C0-319F6599976F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" name="직선 연결선 20">
              <a:extLst>
                <a:ext uri="{FF2B5EF4-FFF2-40B4-BE49-F238E27FC236}">
                  <a16:creationId xmlns:a16="http://schemas.microsoft.com/office/drawing/2014/main" id="{2FA1B164-E4D0-40ED-B2BB-F647F0166EBF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D94BB4A-210E-41AA-9928-8316AA9507A5}"/>
              </a:ext>
            </a:extLst>
          </p:cNvPr>
          <p:cNvSpPr txBox="1"/>
          <p:nvPr/>
        </p:nvSpPr>
        <p:spPr>
          <a:xfrm>
            <a:off x="1189375" y="191343"/>
            <a:ext cx="114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Result</a:t>
            </a:r>
            <a:endParaRPr lang="zh-TW" altLang="en-US" sz="24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88E31A0-41A6-4A06-894E-FAABEB6A3D3C}"/>
              </a:ext>
            </a:extLst>
          </p:cNvPr>
          <p:cNvSpPr txBox="1"/>
          <p:nvPr/>
        </p:nvSpPr>
        <p:spPr>
          <a:xfrm>
            <a:off x="2492398" y="1913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駕駛偏好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4D349F4-3366-4A91-8A9B-368DA1A42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46" y="3365023"/>
            <a:ext cx="5239541" cy="3116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BB17CF0-E11D-4A68-BE6B-AFDAA686EA75}"/>
                  </a:ext>
                </a:extLst>
              </p:cNvPr>
              <p:cNvSpPr/>
              <p:nvPr/>
            </p:nvSpPr>
            <p:spPr>
              <a:xfrm>
                <a:off x="474310" y="1025081"/>
                <a:ext cx="275210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b="1" i="1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TW" sz="2000" b="1" dirty="0">
                    <a:latin typeface="+mn-ea"/>
                  </a:rPr>
                  <a:t>(3)=8.88</a:t>
                </a:r>
                <a:r>
                  <a:rPr lang="zh-TW" altLang="en-US" sz="2000" b="1" dirty="0">
                    <a:latin typeface="+mn-ea"/>
                  </a:rPr>
                  <a:t>，</a:t>
                </a:r>
                <a:r>
                  <a:rPr lang="en-US" altLang="zh-TW" sz="2000" b="1" dirty="0">
                    <a:latin typeface="+mn-ea"/>
                  </a:rPr>
                  <a:t>p=.031</a:t>
                </a:r>
                <a:endParaRPr lang="zh-TW" altLang="en-US" sz="20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BB17CF0-E11D-4A68-BE6B-AFDAA686E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10" y="1025081"/>
                <a:ext cx="2752100" cy="407099"/>
              </a:xfrm>
              <a:prstGeom prst="rect">
                <a:avLst/>
              </a:prstGeom>
              <a:blipFill>
                <a:blip r:embed="rId3"/>
                <a:stretch>
                  <a:fillRect t="-5970" r="-1774" b="-25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9ABC8EC6-711C-4F5F-9551-DE2C1F05D970}"/>
              </a:ext>
            </a:extLst>
          </p:cNvPr>
          <p:cNvSpPr txBox="1"/>
          <p:nvPr/>
        </p:nvSpPr>
        <p:spPr>
          <a:xfrm>
            <a:off x="3654793" y="1040470"/>
            <a:ext cx="606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事後比較表明，</a:t>
            </a:r>
            <a:r>
              <a:rPr lang="en-US" altLang="zh-TW" dirty="0"/>
              <a:t>LB</a:t>
            </a:r>
            <a:r>
              <a:rPr lang="zh-TW" altLang="en-US" dirty="0"/>
              <a:t>是最受歡迎的排名，</a:t>
            </a:r>
            <a:r>
              <a:rPr lang="en-US" altLang="zh-TW" dirty="0"/>
              <a:t>CV</a:t>
            </a:r>
            <a:r>
              <a:rPr lang="zh-TW" altLang="en-US" dirty="0"/>
              <a:t>是最不受歡迎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9806186-63C6-464F-960A-915F2CF55DC2}"/>
              </a:ext>
            </a:extLst>
          </p:cNvPr>
          <p:cNvSpPr txBox="1"/>
          <p:nvPr/>
        </p:nvSpPr>
        <p:spPr>
          <a:xfrm>
            <a:off x="732456" y="1499581"/>
            <a:ext cx="1773242" cy="170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CV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第</a:t>
            </a:r>
            <a:r>
              <a:rPr lang="en-US" altLang="zh-TW" dirty="0"/>
              <a:t>3.1</a:t>
            </a:r>
            <a:r>
              <a:rPr lang="zh-TW" altLang="en-US" dirty="0"/>
              <a:t>名</a:t>
            </a:r>
            <a:endParaRPr lang="en-US" altLang="zh-TW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AR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第</a:t>
            </a:r>
            <a:r>
              <a:rPr lang="en-US" altLang="zh-TW" dirty="0"/>
              <a:t>2.4</a:t>
            </a:r>
            <a:r>
              <a:rPr lang="zh-TW" altLang="en-US" dirty="0"/>
              <a:t>名</a:t>
            </a:r>
            <a:endParaRPr lang="en-US" altLang="zh-TW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LA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第</a:t>
            </a:r>
            <a:r>
              <a:rPr lang="en-US" altLang="zh-TW" dirty="0"/>
              <a:t>2.6</a:t>
            </a:r>
            <a:r>
              <a:rPr lang="zh-TW" altLang="en-US" dirty="0"/>
              <a:t>名</a:t>
            </a:r>
            <a:endParaRPr lang="en-US" altLang="zh-TW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b="1" dirty="0"/>
              <a:t>LB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第</a:t>
            </a:r>
            <a:r>
              <a:rPr lang="en-US" altLang="zh-TW" b="1" dirty="0"/>
              <a:t>1.9</a:t>
            </a:r>
            <a:r>
              <a:rPr lang="zh-TW" altLang="en-US" b="1" dirty="0"/>
              <a:t>名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6AC99E8-D632-4D98-BB4D-8634E46E1DE7}"/>
              </a:ext>
            </a:extLst>
          </p:cNvPr>
          <p:cNvSpPr txBox="1"/>
          <p:nvPr/>
        </p:nvSpPr>
        <p:spPr>
          <a:xfrm>
            <a:off x="3756898" y="1742172"/>
            <a:ext cx="2339102" cy="1290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/>
              <a:t>LB</a:t>
            </a:r>
            <a:r>
              <a:rPr lang="zh-TW" altLang="en-US" dirty="0"/>
              <a:t>和</a:t>
            </a:r>
            <a:r>
              <a:rPr lang="en-US" altLang="zh-TW" dirty="0"/>
              <a:t>CV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p&lt;.01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LB</a:t>
            </a:r>
            <a:r>
              <a:rPr lang="zh-TW" altLang="en-US" dirty="0"/>
              <a:t>和</a:t>
            </a:r>
            <a:r>
              <a:rPr lang="en-US" altLang="zh-TW" dirty="0"/>
              <a:t>LA : p&lt;.05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LB</a:t>
            </a:r>
            <a:r>
              <a:rPr lang="zh-TW" altLang="en-US" dirty="0"/>
              <a:t>和</a:t>
            </a:r>
            <a:r>
              <a:rPr lang="en-US" altLang="zh-TW" dirty="0"/>
              <a:t>AR : </a:t>
            </a:r>
            <a:r>
              <a:rPr lang="zh-TW" altLang="en-US" dirty="0"/>
              <a:t>無明顯差異</a:t>
            </a:r>
            <a:endParaRPr lang="en-US" altLang="zh-TW" dirty="0"/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19F48363-17B2-4D6E-95C1-8DE90B9DF4BF}"/>
              </a:ext>
            </a:extLst>
          </p:cNvPr>
          <p:cNvSpPr/>
          <p:nvPr/>
        </p:nvSpPr>
        <p:spPr>
          <a:xfrm>
            <a:off x="2810285" y="2110255"/>
            <a:ext cx="642025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BFA97C1-08A0-47B8-898D-BE4ACA8A6D68}"/>
              </a:ext>
            </a:extLst>
          </p:cNvPr>
          <p:cNvSpPr txBox="1"/>
          <p:nvPr/>
        </p:nvSpPr>
        <p:spPr>
          <a:xfrm>
            <a:off x="6810340" y="1813878"/>
            <a:ext cx="5046551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dirty="0"/>
              <a:t>不過其中有</a:t>
            </a:r>
            <a:r>
              <a:rPr lang="en-US" altLang="zh-TW" dirty="0"/>
              <a:t>7</a:t>
            </a:r>
            <a:r>
              <a:rPr lang="zh-TW" altLang="en-US" dirty="0"/>
              <a:t>名受測者將</a:t>
            </a:r>
            <a:r>
              <a:rPr lang="en-US" altLang="zh-TW" dirty="0"/>
              <a:t>“</a:t>
            </a:r>
            <a:r>
              <a:rPr lang="zh-TW" altLang="en-US" dirty="0"/>
              <a:t>最喜歡</a:t>
            </a:r>
            <a:r>
              <a:rPr lang="en-US" altLang="zh-TW" dirty="0"/>
              <a:t>”</a:t>
            </a:r>
            <a:r>
              <a:rPr lang="zh-TW" altLang="en-US" dirty="0"/>
              <a:t>評為</a:t>
            </a:r>
            <a:r>
              <a:rPr lang="en-US" altLang="zh-TW" dirty="0"/>
              <a:t>1</a:t>
            </a:r>
            <a:r>
              <a:rPr lang="zh-TW" altLang="en-US" dirty="0"/>
              <a:t>分；有</a:t>
            </a:r>
            <a:r>
              <a:rPr lang="en-US" altLang="zh-TW" dirty="0"/>
              <a:t>4</a:t>
            </a:r>
            <a:r>
              <a:rPr lang="zh-TW" altLang="en-US" dirty="0"/>
              <a:t>名將</a:t>
            </a:r>
            <a:r>
              <a:rPr lang="en-US" altLang="zh-TW" dirty="0"/>
              <a:t>“</a:t>
            </a:r>
            <a:r>
              <a:rPr lang="zh-TW" altLang="en-US" dirty="0"/>
              <a:t>最不喜歡</a:t>
            </a:r>
            <a:r>
              <a:rPr lang="en-US" altLang="zh-TW" dirty="0"/>
              <a:t>”</a:t>
            </a:r>
            <a:r>
              <a:rPr lang="zh-TW" altLang="en-US" dirty="0"/>
              <a:t>評為</a:t>
            </a:r>
            <a:r>
              <a:rPr lang="en-US" altLang="zh-TW" dirty="0"/>
              <a:t>4</a:t>
            </a:r>
            <a:r>
              <a:rPr lang="zh-TW" altLang="en-US" dirty="0"/>
              <a:t>分，因此平均值受到影響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D11C22C-0705-4FFA-B6CD-A29F0F3C0B84}"/>
              </a:ext>
            </a:extLst>
          </p:cNvPr>
          <p:cNvSpPr txBox="1"/>
          <p:nvPr/>
        </p:nvSpPr>
        <p:spPr>
          <a:xfrm>
            <a:off x="67103" y="3626604"/>
            <a:ext cx="6318613" cy="2808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2"/>
                </a:solidFill>
              </a:rPr>
              <a:t>最不喜歡的呈現是</a:t>
            </a:r>
            <a:r>
              <a:rPr lang="en-US" altLang="zh-TW" sz="2000" b="1" dirty="0">
                <a:solidFill>
                  <a:schemeClr val="tx2"/>
                </a:solidFill>
              </a:rPr>
              <a:t>CV</a:t>
            </a:r>
            <a:r>
              <a:rPr lang="zh-TW" altLang="en-US" sz="2000" b="1" dirty="0">
                <a:solidFill>
                  <a:schemeClr val="tx2"/>
                </a:solidFill>
              </a:rPr>
              <a:t>的轉彎距離提示，這可能是因為較難判斷實際距離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2"/>
                </a:solidFill>
              </a:rPr>
              <a:t>駕駛員對</a:t>
            </a:r>
            <a:r>
              <a:rPr lang="en-US" altLang="zh-TW" sz="2000" b="1" dirty="0">
                <a:solidFill>
                  <a:schemeClr val="tx2"/>
                </a:solidFill>
              </a:rPr>
              <a:t>AR</a:t>
            </a:r>
            <a:r>
              <a:rPr lang="zh-TW" altLang="en-US" sz="2000" b="1" dirty="0">
                <a:solidFill>
                  <a:schemeClr val="tx2"/>
                </a:solidFill>
              </a:rPr>
              <a:t>的感受不同，不喜歡</a:t>
            </a:r>
            <a:r>
              <a:rPr lang="en-US" altLang="zh-TW" sz="2000" b="1" dirty="0">
                <a:solidFill>
                  <a:schemeClr val="tx2"/>
                </a:solidFill>
              </a:rPr>
              <a:t>AR</a:t>
            </a:r>
            <a:r>
              <a:rPr lang="zh-TW" altLang="en-US" sz="2000" b="1" dirty="0">
                <a:solidFill>
                  <a:schemeClr val="tx2"/>
                </a:solidFill>
              </a:rPr>
              <a:t>的駕駛員表示很難專注於兩個箭頭變化；喜歡</a:t>
            </a:r>
            <a:r>
              <a:rPr lang="en-US" altLang="zh-TW" sz="2000" b="1" dirty="0">
                <a:solidFill>
                  <a:schemeClr val="tx2"/>
                </a:solidFill>
              </a:rPr>
              <a:t>AR</a:t>
            </a:r>
            <a:r>
              <a:rPr lang="zh-TW" altLang="en-US" sz="2000" b="1" dirty="0">
                <a:solidFill>
                  <a:schemeClr val="tx2"/>
                </a:solidFill>
              </a:rPr>
              <a:t>的駕駛員表示可以快速且容易閱讀。不過表明最喜歡</a:t>
            </a:r>
            <a:r>
              <a:rPr lang="en-US" altLang="zh-TW" sz="2000" b="1" dirty="0">
                <a:solidFill>
                  <a:schemeClr val="tx2"/>
                </a:solidFill>
              </a:rPr>
              <a:t>AR</a:t>
            </a:r>
            <a:r>
              <a:rPr lang="zh-TW" altLang="en-US" sz="2000" b="1" dirty="0">
                <a:solidFill>
                  <a:schemeClr val="tx2"/>
                </a:solidFill>
              </a:rPr>
              <a:t>的駕駛員，在表現上並非最好</a:t>
            </a:r>
          </a:p>
        </p:txBody>
      </p:sp>
    </p:spTree>
    <p:extLst>
      <p:ext uri="{BB962C8B-B14F-4D97-AF65-F5344CB8AC3E}">
        <p14:creationId xmlns:p14="http://schemas.microsoft.com/office/powerpoint/2010/main" val="259852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11D5B707-1EAF-4B52-BAA5-84234F2211BE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3" name="그룹 19">
              <a:extLst>
                <a:ext uri="{FF2B5EF4-FFF2-40B4-BE49-F238E27FC236}">
                  <a16:creationId xmlns:a16="http://schemas.microsoft.com/office/drawing/2014/main" id="{F64C851B-C45B-49F2-85C7-7FE66280D4A8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5" name="이등변 삼각형 10">
                <a:extLst>
                  <a:ext uri="{FF2B5EF4-FFF2-40B4-BE49-F238E27FC236}">
                    <a16:creationId xmlns:a16="http://schemas.microsoft.com/office/drawing/2014/main" id="{F5C3DBA3-05F0-4E28-96E0-024083215CBE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11">
                <a:extLst>
                  <a:ext uri="{FF2B5EF4-FFF2-40B4-BE49-F238E27FC236}">
                    <a16:creationId xmlns:a16="http://schemas.microsoft.com/office/drawing/2014/main" id="{18499919-4D99-46E1-B137-6CD5BF042D43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2">
                <a:extLst>
                  <a:ext uri="{FF2B5EF4-FFF2-40B4-BE49-F238E27FC236}">
                    <a16:creationId xmlns:a16="http://schemas.microsoft.com/office/drawing/2014/main" id="{8EBFC166-10F1-43F3-B470-638CB06BB14A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평행 사변형 15">
                <a:extLst>
                  <a:ext uri="{FF2B5EF4-FFF2-40B4-BE49-F238E27FC236}">
                    <a16:creationId xmlns:a16="http://schemas.microsoft.com/office/drawing/2014/main" id="{090ABBA4-BCDE-402A-91E9-0ABA9B4382B5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6">
                <a:extLst>
                  <a:ext uri="{FF2B5EF4-FFF2-40B4-BE49-F238E27FC236}">
                    <a16:creationId xmlns:a16="http://schemas.microsoft.com/office/drawing/2014/main" id="{1E0F3653-ADAF-4D6B-BA92-B05B8F444EB5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0" name="평행 사변형 17">
                <a:extLst>
                  <a:ext uri="{FF2B5EF4-FFF2-40B4-BE49-F238E27FC236}">
                    <a16:creationId xmlns:a16="http://schemas.microsoft.com/office/drawing/2014/main" id="{B4E6F670-54D0-4D73-95EE-CA8AACF48919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이등변 삼각형 18">
                <a:extLst>
                  <a:ext uri="{FF2B5EF4-FFF2-40B4-BE49-F238E27FC236}">
                    <a16:creationId xmlns:a16="http://schemas.microsoft.com/office/drawing/2014/main" id="{7F418BE0-2C87-4357-B7C0-319F6599976F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" name="직선 연결선 20">
              <a:extLst>
                <a:ext uri="{FF2B5EF4-FFF2-40B4-BE49-F238E27FC236}">
                  <a16:creationId xmlns:a16="http://schemas.microsoft.com/office/drawing/2014/main" id="{2FA1B164-E4D0-40ED-B2BB-F647F0166EBF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D94BB4A-210E-41AA-9928-8316AA9507A5}"/>
              </a:ext>
            </a:extLst>
          </p:cNvPr>
          <p:cNvSpPr txBox="1"/>
          <p:nvPr/>
        </p:nvSpPr>
        <p:spPr>
          <a:xfrm>
            <a:off x="1189375" y="191343"/>
            <a:ext cx="114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Result</a:t>
            </a:r>
            <a:endParaRPr lang="zh-TW" altLang="en-US" sz="24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88E31A0-41A6-4A06-894E-FAABEB6A3D3C}"/>
              </a:ext>
            </a:extLst>
          </p:cNvPr>
          <p:cNvSpPr txBox="1"/>
          <p:nvPr/>
        </p:nvSpPr>
        <p:spPr>
          <a:xfrm>
            <a:off x="2492398" y="1913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眼動追蹤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52BBFFD-E4C9-BFB9-2B27-816891A2967A}"/>
              </a:ext>
            </a:extLst>
          </p:cNvPr>
          <p:cNvSpPr txBox="1"/>
          <p:nvPr/>
        </p:nvSpPr>
        <p:spPr>
          <a:xfrm>
            <a:off x="333794" y="954179"/>
            <a:ext cx="5931432" cy="188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/>
              <a:t>數據分析 </a:t>
            </a:r>
            <a:r>
              <a:rPr lang="en-US" altLang="zh-TW" sz="2000" dirty="0"/>
              <a:t>:</a:t>
            </a:r>
            <a:r>
              <a:rPr lang="zh-TW" altLang="en-US" sz="2000" dirty="0"/>
              <a:t> 從</a:t>
            </a:r>
            <a:r>
              <a:rPr lang="en-US" altLang="zh-TW" sz="2000" dirty="0"/>
              <a:t>HUD</a:t>
            </a:r>
            <a:r>
              <a:rPr lang="zh-TW" altLang="en-US" sz="2000" dirty="0"/>
              <a:t>顯示至受測者反應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en-US" altLang="zh-TW" sz="2000" dirty="0"/>
              <a:t>AOI</a:t>
            </a:r>
            <a:r>
              <a:rPr lang="zh-TW" altLang="en-US" sz="2000" dirty="0"/>
              <a:t> </a:t>
            </a:r>
            <a:r>
              <a:rPr lang="en-US" altLang="zh-TW" sz="2000" dirty="0"/>
              <a:t>:</a:t>
            </a:r>
          </a:p>
          <a:p>
            <a:pPr>
              <a:lnSpc>
                <a:spcPct val="150000"/>
              </a:lnSpc>
            </a:pP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凝視時間 </a:t>
            </a:r>
            <a:r>
              <a:rPr lang="en-US" altLang="zh-TW" sz="2000" dirty="0"/>
              <a:t>:</a:t>
            </a:r>
            <a:r>
              <a:rPr lang="zh-TW" altLang="en-US" sz="2000" dirty="0"/>
              <a:t> 受測者的視覺注意力持續注意在</a:t>
            </a:r>
            <a:r>
              <a:rPr lang="en-US" altLang="zh-TW" sz="2000" dirty="0"/>
              <a:t>HUD</a:t>
            </a:r>
            <a:r>
              <a:rPr lang="zh-TW" altLang="en-US" sz="2000" dirty="0"/>
              <a:t>上 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0203E53-D1EE-4F1C-AC39-32F5C7332FB0}"/>
              </a:ext>
            </a:extLst>
          </p:cNvPr>
          <p:cNvSpPr txBox="1"/>
          <p:nvPr/>
        </p:nvSpPr>
        <p:spPr>
          <a:xfrm>
            <a:off x="1088421" y="1428174"/>
            <a:ext cx="7029488" cy="961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轉彎距離提示、轉彎處路面</a:t>
            </a:r>
            <a:r>
              <a:rPr lang="en-US" altLang="zh-TW" sz="2000" dirty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AR</a:t>
            </a:r>
            <a:r>
              <a:rPr lang="zh-TW" altLang="en-US" sz="2000" dirty="0"/>
              <a:t>箭頭</a:t>
            </a:r>
            <a:r>
              <a:rPr lang="en-US" altLang="zh-TW" sz="2000" dirty="0"/>
              <a:t>(</a:t>
            </a:r>
            <a:r>
              <a:rPr lang="zh-TW" altLang="en-US" sz="2000" dirty="0"/>
              <a:t>用於</a:t>
            </a:r>
            <a:r>
              <a:rPr lang="en-US" altLang="zh-TW" sz="2000" dirty="0"/>
              <a:t>AR)</a:t>
            </a:r>
            <a:r>
              <a:rPr lang="zh-TW" altLang="en-US" sz="2000" dirty="0"/>
              <a:t>、地標</a:t>
            </a:r>
            <a:r>
              <a:rPr lang="en-US" altLang="zh-TW" sz="2000" dirty="0"/>
              <a:t>(</a:t>
            </a:r>
            <a:r>
              <a:rPr lang="zh-TW" altLang="en-US" sz="2000" dirty="0"/>
              <a:t>用於</a:t>
            </a:r>
            <a:r>
              <a:rPr lang="en-US" altLang="zh-TW" sz="2000" dirty="0"/>
              <a:t>LA</a:t>
            </a:r>
            <a:r>
              <a:rPr lang="zh-TW" altLang="en-US" sz="2000" dirty="0"/>
              <a:t>、</a:t>
            </a:r>
            <a:r>
              <a:rPr lang="en-US" altLang="zh-TW" sz="2000" dirty="0"/>
              <a:t>LB)</a:t>
            </a:r>
            <a:r>
              <a:rPr lang="zh-TW" altLang="en-US" sz="2000" dirty="0"/>
              <a:t>、地標箭頭</a:t>
            </a:r>
            <a:r>
              <a:rPr lang="en-US" altLang="zh-TW" sz="2000" dirty="0"/>
              <a:t>(</a:t>
            </a:r>
            <a:r>
              <a:rPr lang="zh-TW" altLang="en-US" sz="2000" dirty="0"/>
              <a:t>用於</a:t>
            </a:r>
            <a:r>
              <a:rPr lang="en-US" altLang="zh-TW" sz="2000" dirty="0"/>
              <a:t>LA)</a:t>
            </a:r>
            <a:endParaRPr lang="zh-TW" altLang="en-US" sz="2000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168DA7C7-E8B4-46EC-9ADA-2D3AD7085235}"/>
              </a:ext>
            </a:extLst>
          </p:cNvPr>
          <p:cNvGrpSpPr/>
          <p:nvPr/>
        </p:nvGrpSpPr>
        <p:grpSpPr>
          <a:xfrm>
            <a:off x="0" y="3439015"/>
            <a:ext cx="4871270" cy="2537159"/>
            <a:chOff x="6785481" y="2097127"/>
            <a:chExt cx="4038003" cy="2103159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D42139AE-132D-4260-BC1A-838DD27B1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54732" y="2097127"/>
              <a:ext cx="3671183" cy="1732179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0D2DEE3-EA2A-4AE0-B14C-E06B350472DF}"/>
                </a:ext>
              </a:extLst>
            </p:cNvPr>
            <p:cNvSpPr/>
            <p:nvPr/>
          </p:nvSpPr>
          <p:spPr>
            <a:xfrm>
              <a:off x="6785481" y="3945157"/>
              <a:ext cx="4038003" cy="2551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400" b="1" dirty="0"/>
                <a:t>Gaze fixation times (% of total time cues presented)</a:t>
              </a:r>
              <a:endParaRPr lang="zh-TW" altLang="en-US" sz="1400" b="1" dirty="0"/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A657F4C7-A11F-44C7-975A-A75EE28F4142}"/>
              </a:ext>
            </a:extLst>
          </p:cNvPr>
          <p:cNvGrpSpPr/>
          <p:nvPr/>
        </p:nvGrpSpPr>
        <p:grpSpPr>
          <a:xfrm>
            <a:off x="750288" y="3669132"/>
            <a:ext cx="8210043" cy="1886274"/>
            <a:chOff x="1482744" y="3596779"/>
            <a:chExt cx="8210043" cy="18862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58A0F03-D73C-4A8A-82AD-DD1128C0ACCF}"/>
                </a:ext>
              </a:extLst>
            </p:cNvPr>
            <p:cNvSpPr/>
            <p:nvPr/>
          </p:nvSpPr>
          <p:spPr>
            <a:xfrm>
              <a:off x="1482744" y="3685660"/>
              <a:ext cx="867266" cy="1797393"/>
            </a:xfrm>
            <a:prstGeom prst="rect">
              <a:avLst/>
            </a:prstGeom>
            <a:noFill/>
            <a:ln w="38100">
              <a:solidFill>
                <a:srgbClr val="F44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D37B0971-969C-4168-A4A5-2BE74B4EE927}"/>
                </a:ext>
              </a:extLst>
            </p:cNvPr>
            <p:cNvGrpSpPr/>
            <p:nvPr/>
          </p:nvGrpSpPr>
          <p:grpSpPr>
            <a:xfrm>
              <a:off x="5998948" y="3596779"/>
              <a:ext cx="3693839" cy="698910"/>
              <a:chOff x="5082516" y="3402358"/>
              <a:chExt cx="3693839" cy="698910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6C963D7B-D980-4A5E-AAFC-497343ED531F}"/>
                  </a:ext>
                </a:extLst>
              </p:cNvPr>
              <p:cNvSpPr/>
              <p:nvPr/>
            </p:nvSpPr>
            <p:spPr>
              <a:xfrm>
                <a:off x="5082516" y="3402358"/>
                <a:ext cx="3693839" cy="698910"/>
              </a:xfrm>
              <a:prstGeom prst="rect">
                <a:avLst/>
              </a:prstGeom>
              <a:noFill/>
              <a:ln w="38100">
                <a:solidFill>
                  <a:srgbClr val="F44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42F1B948-DBBF-4464-B932-561DC86B7B11}"/>
                  </a:ext>
                </a:extLst>
              </p:cNvPr>
              <p:cNvSpPr txBox="1"/>
              <p:nvPr/>
            </p:nvSpPr>
            <p:spPr>
              <a:xfrm>
                <a:off x="5254136" y="3551758"/>
                <a:ext cx="33505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/>
                  <a:t>表明地標在</a:t>
                </a:r>
                <a:r>
                  <a:rPr lang="en-US" altLang="zh-TW" sz="2000" dirty="0"/>
                  <a:t>CV</a:t>
                </a:r>
                <a:r>
                  <a:rPr lang="zh-TW" altLang="en-US" sz="2000" dirty="0"/>
                  <a:t>的依賴性較低</a:t>
                </a:r>
              </a:p>
            </p:txBody>
          </p:sp>
        </p:grp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7DD29F06-2FE3-4B2B-BC28-77984B0672F4}"/>
              </a:ext>
            </a:extLst>
          </p:cNvPr>
          <p:cNvGrpSpPr/>
          <p:nvPr/>
        </p:nvGrpSpPr>
        <p:grpSpPr>
          <a:xfrm>
            <a:off x="5179042" y="4534267"/>
            <a:ext cx="3951473" cy="1370594"/>
            <a:chOff x="5911498" y="4461914"/>
            <a:chExt cx="3951473" cy="1370594"/>
          </a:xfrm>
        </p:grpSpPr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AFF4A876-70C4-41C7-B616-F43F9DB0BF80}"/>
                </a:ext>
              </a:extLst>
            </p:cNvPr>
            <p:cNvSpPr txBox="1"/>
            <p:nvPr/>
          </p:nvSpPr>
          <p:spPr>
            <a:xfrm>
              <a:off x="7551120" y="5282998"/>
              <a:ext cx="23118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/>
                <a:t>看導航的時間較短 </a:t>
              </a: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42D88DAF-01C3-4F91-9926-B704E4A20AB6}"/>
                </a:ext>
              </a:extLst>
            </p:cNvPr>
            <p:cNvSpPr txBox="1"/>
            <p:nvPr/>
          </p:nvSpPr>
          <p:spPr>
            <a:xfrm>
              <a:off x="5911498" y="4461914"/>
              <a:ext cx="1406154" cy="1347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TW" sz="1400" dirty="0"/>
                <a:t>CV</a:t>
              </a:r>
              <a:r>
                <a:rPr lang="zh-TW" altLang="en-US" sz="1400" dirty="0"/>
                <a:t> </a:t>
              </a:r>
              <a:r>
                <a:rPr lang="en-US" altLang="zh-TW" sz="1400" dirty="0"/>
                <a:t>:</a:t>
              </a:r>
              <a:r>
                <a:rPr lang="zh-TW" altLang="en-US" sz="1400" dirty="0"/>
                <a:t> </a:t>
              </a:r>
              <a:r>
                <a:rPr lang="en-US" altLang="zh-TW" sz="1400" dirty="0"/>
                <a:t>48.7</a:t>
              </a:r>
              <a:r>
                <a:rPr lang="zh-TW" altLang="en-US" sz="1400" dirty="0"/>
                <a:t>秒</a:t>
              </a:r>
              <a:endParaRPr lang="en-US" altLang="zh-TW" sz="1400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TW" sz="1400" dirty="0"/>
                <a:t>AR</a:t>
              </a:r>
              <a:r>
                <a:rPr lang="zh-TW" altLang="en-US" sz="1400" dirty="0"/>
                <a:t> </a:t>
              </a:r>
              <a:r>
                <a:rPr lang="en-US" altLang="zh-TW" sz="1400" dirty="0"/>
                <a:t>:</a:t>
              </a:r>
              <a:r>
                <a:rPr lang="zh-TW" altLang="en-US" sz="1400" dirty="0"/>
                <a:t> </a:t>
              </a:r>
              <a:r>
                <a:rPr lang="en-US" altLang="zh-TW" sz="1400" dirty="0"/>
                <a:t>46.8</a:t>
              </a:r>
              <a:r>
                <a:rPr lang="zh-TW" altLang="en-US" sz="1400" dirty="0"/>
                <a:t>秒</a:t>
              </a:r>
              <a:endParaRPr lang="en-US" altLang="zh-TW" sz="1400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TW" sz="1400" dirty="0"/>
                <a:t>LA</a:t>
              </a:r>
              <a:r>
                <a:rPr lang="zh-TW" altLang="en-US" sz="1400" dirty="0"/>
                <a:t> </a:t>
              </a:r>
              <a:r>
                <a:rPr lang="en-US" altLang="zh-TW" sz="1400" dirty="0"/>
                <a:t>:</a:t>
              </a:r>
              <a:r>
                <a:rPr lang="zh-TW" altLang="en-US" sz="1400" dirty="0"/>
                <a:t> </a:t>
              </a:r>
              <a:r>
                <a:rPr lang="en-US" altLang="zh-TW" sz="1400" dirty="0"/>
                <a:t>30.2</a:t>
              </a:r>
              <a:r>
                <a:rPr lang="zh-TW" altLang="en-US" sz="1400" dirty="0"/>
                <a:t>秒</a:t>
              </a:r>
              <a:endParaRPr lang="en-US" altLang="zh-TW" sz="1400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TW" sz="1400" dirty="0"/>
                <a:t>LB</a:t>
              </a:r>
              <a:r>
                <a:rPr lang="zh-TW" altLang="en-US" sz="1400" dirty="0"/>
                <a:t> </a:t>
              </a:r>
              <a:r>
                <a:rPr lang="en-US" altLang="zh-TW" sz="1400" dirty="0"/>
                <a:t>:</a:t>
              </a:r>
              <a:r>
                <a:rPr lang="zh-TW" altLang="en-US" sz="1400" dirty="0"/>
                <a:t> </a:t>
              </a:r>
              <a:r>
                <a:rPr lang="en-US" altLang="zh-TW" sz="1400" dirty="0"/>
                <a:t>30.5</a:t>
              </a:r>
              <a:r>
                <a:rPr lang="zh-TW" altLang="en-US" sz="1400" dirty="0"/>
                <a:t>秒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567D429-F0F3-4B9E-B685-40F6C4412297}"/>
                </a:ext>
              </a:extLst>
            </p:cNvPr>
            <p:cNvSpPr/>
            <p:nvPr/>
          </p:nvSpPr>
          <p:spPr>
            <a:xfrm>
              <a:off x="5911498" y="5133598"/>
              <a:ext cx="1406154" cy="698910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7" name="圖片 36">
            <a:extLst>
              <a:ext uri="{FF2B5EF4-FFF2-40B4-BE49-F238E27FC236}">
                <a16:creationId xmlns:a16="http://schemas.microsoft.com/office/drawing/2014/main" id="{1D6E27A6-29A0-4AA8-8FEB-DBA1C106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212" y="954179"/>
            <a:ext cx="2878542" cy="57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11D5B707-1EAF-4B52-BAA5-84234F2211BE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3" name="그룹 19">
              <a:extLst>
                <a:ext uri="{FF2B5EF4-FFF2-40B4-BE49-F238E27FC236}">
                  <a16:creationId xmlns:a16="http://schemas.microsoft.com/office/drawing/2014/main" id="{F64C851B-C45B-49F2-85C7-7FE66280D4A8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5" name="이등변 삼각형 10">
                <a:extLst>
                  <a:ext uri="{FF2B5EF4-FFF2-40B4-BE49-F238E27FC236}">
                    <a16:creationId xmlns:a16="http://schemas.microsoft.com/office/drawing/2014/main" id="{F5C3DBA3-05F0-4E28-96E0-024083215CBE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11">
                <a:extLst>
                  <a:ext uri="{FF2B5EF4-FFF2-40B4-BE49-F238E27FC236}">
                    <a16:creationId xmlns:a16="http://schemas.microsoft.com/office/drawing/2014/main" id="{18499919-4D99-46E1-B137-6CD5BF042D43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2">
                <a:extLst>
                  <a:ext uri="{FF2B5EF4-FFF2-40B4-BE49-F238E27FC236}">
                    <a16:creationId xmlns:a16="http://schemas.microsoft.com/office/drawing/2014/main" id="{8EBFC166-10F1-43F3-B470-638CB06BB14A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평행 사변형 15">
                <a:extLst>
                  <a:ext uri="{FF2B5EF4-FFF2-40B4-BE49-F238E27FC236}">
                    <a16:creationId xmlns:a16="http://schemas.microsoft.com/office/drawing/2014/main" id="{090ABBA4-BCDE-402A-91E9-0ABA9B4382B5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6">
                <a:extLst>
                  <a:ext uri="{FF2B5EF4-FFF2-40B4-BE49-F238E27FC236}">
                    <a16:creationId xmlns:a16="http://schemas.microsoft.com/office/drawing/2014/main" id="{1E0F3653-ADAF-4D6B-BA92-B05B8F444EB5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0" name="평행 사변형 17">
                <a:extLst>
                  <a:ext uri="{FF2B5EF4-FFF2-40B4-BE49-F238E27FC236}">
                    <a16:creationId xmlns:a16="http://schemas.microsoft.com/office/drawing/2014/main" id="{B4E6F670-54D0-4D73-95EE-CA8AACF48919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이등변 삼각형 18">
                <a:extLst>
                  <a:ext uri="{FF2B5EF4-FFF2-40B4-BE49-F238E27FC236}">
                    <a16:creationId xmlns:a16="http://schemas.microsoft.com/office/drawing/2014/main" id="{7F418BE0-2C87-4357-B7C0-319F6599976F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" name="직선 연결선 20">
              <a:extLst>
                <a:ext uri="{FF2B5EF4-FFF2-40B4-BE49-F238E27FC236}">
                  <a16:creationId xmlns:a16="http://schemas.microsoft.com/office/drawing/2014/main" id="{2FA1B164-E4D0-40ED-B2BB-F647F0166EBF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D94BB4A-210E-41AA-9928-8316AA9507A5}"/>
              </a:ext>
            </a:extLst>
          </p:cNvPr>
          <p:cNvSpPr txBox="1"/>
          <p:nvPr/>
        </p:nvSpPr>
        <p:spPr>
          <a:xfrm>
            <a:off x="1189375" y="191343"/>
            <a:ext cx="114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Result</a:t>
            </a:r>
            <a:endParaRPr lang="zh-TW" altLang="en-US" sz="24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88E31A0-41A6-4A06-894E-FAABEB6A3D3C}"/>
              </a:ext>
            </a:extLst>
          </p:cNvPr>
          <p:cNvSpPr txBox="1"/>
          <p:nvPr/>
        </p:nvSpPr>
        <p:spPr>
          <a:xfrm>
            <a:off x="2492398" y="1913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眼動追蹤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E1CC6FE5-EAA1-4A18-9DDA-FEA2F3C73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879" y="3049116"/>
            <a:ext cx="8840241" cy="325008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7862F3C-D73F-4576-96FF-FB3C1DDC47CC}"/>
              </a:ext>
            </a:extLst>
          </p:cNvPr>
          <p:cNvSpPr/>
          <p:nvPr/>
        </p:nvSpPr>
        <p:spPr>
          <a:xfrm>
            <a:off x="2488194" y="6370108"/>
            <a:ext cx="7215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Sequence chart </a:t>
            </a:r>
            <a:r>
              <a:rPr lang="en-US" altLang="zh-TW" dirty="0" err="1"/>
              <a:t>visualisation</a:t>
            </a:r>
            <a:r>
              <a:rPr lang="en-US" altLang="zh-TW" dirty="0"/>
              <a:t> of eye glance data (participant 20).</a:t>
            </a:r>
            <a:endParaRPr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EF8BC89D-65A8-4629-81D9-7BA4C24921DD}"/>
              </a:ext>
            </a:extLst>
          </p:cNvPr>
          <p:cNvSpPr txBox="1"/>
          <p:nvPr/>
        </p:nvSpPr>
        <p:spPr>
          <a:xfrm>
            <a:off x="453839" y="924582"/>
            <a:ext cx="11563040" cy="142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當使用</a:t>
            </a:r>
            <a:r>
              <a:rPr lang="en-US" altLang="zh-TW" sz="2000" dirty="0"/>
              <a:t>CV</a:t>
            </a:r>
            <a:r>
              <a:rPr lang="zh-TW" altLang="en-US" sz="2000" dirty="0"/>
              <a:t>和</a:t>
            </a:r>
            <a:r>
              <a:rPr lang="en-US" altLang="zh-TW" sz="2000" dirty="0"/>
              <a:t>AR</a:t>
            </a:r>
            <a:r>
              <a:rPr lang="zh-TW" altLang="en-US" sz="2000" dirty="0"/>
              <a:t>時，受測者會不斷地在轉彎距離提示及轉彎處路面反覆確認</a:t>
            </a:r>
            <a:r>
              <a:rPr lang="en-US" altLang="zh-TW" sz="2000" dirty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使用</a:t>
            </a:r>
            <a:r>
              <a:rPr lang="en-US" altLang="zh-TW" sz="2000" dirty="0"/>
              <a:t>LB</a:t>
            </a:r>
            <a:r>
              <a:rPr lang="zh-TW" altLang="en-US" sz="2000" dirty="0"/>
              <a:t>的時候，駕駛員會看一眼距離轉彎處提示，並不會反覆確認，這表明在路線選擇方面的信心提升很多</a:t>
            </a:r>
          </a:p>
        </p:txBody>
      </p:sp>
    </p:spTree>
    <p:extLst>
      <p:ext uri="{BB962C8B-B14F-4D97-AF65-F5344CB8AC3E}">
        <p14:creationId xmlns:p14="http://schemas.microsoft.com/office/powerpoint/2010/main" val="60954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8EDEB916-7729-4D1A-806C-A30066950FBC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3" name="그룹 19">
              <a:extLst>
                <a:ext uri="{FF2B5EF4-FFF2-40B4-BE49-F238E27FC236}">
                  <a16:creationId xmlns:a16="http://schemas.microsoft.com/office/drawing/2014/main" id="{0221E6D8-7A1C-497B-9064-3E7E41034605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5" name="이등변 삼각형 10">
                <a:extLst>
                  <a:ext uri="{FF2B5EF4-FFF2-40B4-BE49-F238E27FC236}">
                    <a16:creationId xmlns:a16="http://schemas.microsoft.com/office/drawing/2014/main" id="{9D803B9F-D918-4FCF-9277-F8A97706CA70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11">
                <a:extLst>
                  <a:ext uri="{FF2B5EF4-FFF2-40B4-BE49-F238E27FC236}">
                    <a16:creationId xmlns:a16="http://schemas.microsoft.com/office/drawing/2014/main" id="{C8B77577-B877-4366-8693-88201A70D280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2">
                <a:extLst>
                  <a:ext uri="{FF2B5EF4-FFF2-40B4-BE49-F238E27FC236}">
                    <a16:creationId xmlns:a16="http://schemas.microsoft.com/office/drawing/2014/main" id="{406D0247-A357-4B1F-B686-EF348D13D724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평행 사변형 15">
                <a:extLst>
                  <a:ext uri="{FF2B5EF4-FFF2-40B4-BE49-F238E27FC236}">
                    <a16:creationId xmlns:a16="http://schemas.microsoft.com/office/drawing/2014/main" id="{10E139A8-2726-4926-8327-D21E55FF4E63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6">
                <a:extLst>
                  <a:ext uri="{FF2B5EF4-FFF2-40B4-BE49-F238E27FC236}">
                    <a16:creationId xmlns:a16="http://schemas.microsoft.com/office/drawing/2014/main" id="{DF8775DC-E0A1-4867-A134-814580DDBCE4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0" name="평행 사변형 17">
                <a:extLst>
                  <a:ext uri="{FF2B5EF4-FFF2-40B4-BE49-F238E27FC236}">
                    <a16:creationId xmlns:a16="http://schemas.microsoft.com/office/drawing/2014/main" id="{233088FD-F874-4CEA-830D-F0337D716021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이등변 삼각형 18">
                <a:extLst>
                  <a:ext uri="{FF2B5EF4-FFF2-40B4-BE49-F238E27FC236}">
                    <a16:creationId xmlns:a16="http://schemas.microsoft.com/office/drawing/2014/main" id="{6042F690-76D4-4665-9F13-AA690830F371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" name="직선 연결선 20">
              <a:extLst>
                <a:ext uri="{FF2B5EF4-FFF2-40B4-BE49-F238E27FC236}">
                  <a16:creationId xmlns:a16="http://schemas.microsoft.com/office/drawing/2014/main" id="{1FF39EDB-0A88-41F0-B9CD-D28A75B72B17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81B2298-4FED-4E54-B9C9-079C08769F22}"/>
              </a:ext>
            </a:extLst>
          </p:cNvPr>
          <p:cNvSpPr txBox="1"/>
          <p:nvPr/>
        </p:nvSpPr>
        <p:spPr>
          <a:xfrm>
            <a:off x="1189375" y="191343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Conclusions</a:t>
            </a:r>
            <a:endParaRPr lang="zh-TW" altLang="en-US" sz="2400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F6C563F-9EF6-42A0-96D7-CA1C44408031}"/>
              </a:ext>
            </a:extLst>
          </p:cNvPr>
          <p:cNvSpPr txBox="1"/>
          <p:nvPr/>
        </p:nvSpPr>
        <p:spPr>
          <a:xfrm>
            <a:off x="141992" y="976525"/>
            <a:ext cx="12050007" cy="188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與</a:t>
            </a:r>
            <a:r>
              <a:rPr lang="en-US" altLang="zh-TW" sz="2000" dirty="0"/>
              <a:t>CV</a:t>
            </a:r>
            <a:r>
              <a:rPr lang="zh-TW" altLang="en-US" sz="2000" dirty="0"/>
              <a:t>相比，</a:t>
            </a:r>
            <a:r>
              <a:rPr lang="en-US" altLang="zh-TW" sz="2000" dirty="0"/>
              <a:t>AR</a:t>
            </a:r>
            <a:r>
              <a:rPr lang="zh-TW" altLang="en-US" sz="2000" dirty="0"/>
              <a:t>可以提升駕駛性能。若使用</a:t>
            </a:r>
            <a:r>
              <a:rPr lang="en-US" altLang="zh-TW" sz="2000" dirty="0"/>
              <a:t>LB</a:t>
            </a:r>
            <a:r>
              <a:rPr lang="zh-TW" altLang="en-US" sz="2000" dirty="0"/>
              <a:t>的話可以再提高反應時間及成功率</a:t>
            </a:r>
            <a:r>
              <a:rPr lang="en-US" altLang="zh-TW" sz="2000" dirty="0"/>
              <a:t>(</a:t>
            </a:r>
            <a:r>
              <a:rPr lang="zh-TW" altLang="en-US" sz="2000" dirty="0"/>
              <a:t>分別提升</a:t>
            </a:r>
            <a:r>
              <a:rPr lang="en-US" altLang="zh-TW" sz="2000" dirty="0"/>
              <a:t>43.1%</a:t>
            </a:r>
            <a:r>
              <a:rPr lang="zh-TW" altLang="en-US" sz="2000" dirty="0"/>
              <a:t>及</a:t>
            </a:r>
            <a:r>
              <a:rPr lang="en-US" altLang="zh-TW" sz="2000" dirty="0"/>
              <a:t>26.%)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LB</a:t>
            </a:r>
            <a:r>
              <a:rPr lang="zh-TW" altLang="en-US" sz="2000" dirty="0"/>
              <a:t>是最受受測者喜愛的</a:t>
            </a:r>
            <a:r>
              <a:rPr lang="en-US" altLang="zh-TW" sz="2000" dirty="0"/>
              <a:t>HUD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不顯眼的地標可以透過</a:t>
            </a:r>
            <a:r>
              <a:rPr lang="en-US" altLang="zh-TW" sz="2000" dirty="0"/>
              <a:t>AR</a:t>
            </a:r>
            <a:r>
              <a:rPr lang="zh-TW" altLang="en-US" sz="2000" dirty="0"/>
              <a:t>及地標標示來凸顯</a:t>
            </a:r>
            <a:endParaRPr lang="en-US" altLang="zh-TW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在未來應盡量減少提供給駕駛員的訊息，以避免分心及訊息混亂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27069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89374A18-8866-48AB-9B76-5A7CB5594E70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76D6770-BA27-AC6D-89E9-45680B7BD857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11" name="이등변 삼각형 10">
                <a:extLst>
                  <a:ext uri="{FF2B5EF4-FFF2-40B4-BE49-F238E27FC236}">
                    <a16:creationId xmlns:a16="http://schemas.microsoft.com/office/drawing/2014/main" id="{CA57A457-7F80-A8AF-A493-FCA458868570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이등변 삼각형 11">
                <a:extLst>
                  <a:ext uri="{FF2B5EF4-FFF2-40B4-BE49-F238E27FC236}">
                    <a16:creationId xmlns:a16="http://schemas.microsoft.com/office/drawing/2014/main" id="{ABDA80A7-3C21-3045-E4CE-10FDFF595D10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이등변 삼각형 12">
                <a:extLst>
                  <a:ext uri="{FF2B5EF4-FFF2-40B4-BE49-F238E27FC236}">
                    <a16:creationId xmlns:a16="http://schemas.microsoft.com/office/drawing/2014/main" id="{935EC4D7-4F0E-D792-B60F-65C694677DE2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평행 사변형 15">
                <a:extLst>
                  <a:ext uri="{FF2B5EF4-FFF2-40B4-BE49-F238E27FC236}">
                    <a16:creationId xmlns:a16="http://schemas.microsoft.com/office/drawing/2014/main" id="{9B664244-57FB-5986-9268-760A6927B916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평행 사변형 16">
                <a:extLst>
                  <a:ext uri="{FF2B5EF4-FFF2-40B4-BE49-F238E27FC236}">
                    <a16:creationId xmlns:a16="http://schemas.microsoft.com/office/drawing/2014/main" id="{98298115-1720-3A45-3F43-1F6ACB0E4A06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8" name="평행 사변형 17">
                <a:extLst>
                  <a:ext uri="{FF2B5EF4-FFF2-40B4-BE49-F238E27FC236}">
                    <a16:creationId xmlns:a16="http://schemas.microsoft.com/office/drawing/2014/main" id="{DEA39040-FCE1-868A-ACEB-4341E860BF97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9" name="이등변 삼각형 18">
                <a:extLst>
                  <a:ext uri="{FF2B5EF4-FFF2-40B4-BE49-F238E27FC236}">
                    <a16:creationId xmlns:a16="http://schemas.microsoft.com/office/drawing/2014/main" id="{B94E4E3D-E0F7-2AB7-18BA-DAC6B115047F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CF9907D-E66A-6F80-F3FC-1E19E6C6EF1E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73CAA3E3-AB51-4DB8-B705-FE23EED1ADA8}"/>
              </a:ext>
            </a:extLst>
          </p:cNvPr>
          <p:cNvSpPr txBox="1"/>
          <p:nvPr/>
        </p:nvSpPr>
        <p:spPr>
          <a:xfrm>
            <a:off x="1189375" y="191343"/>
            <a:ext cx="212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Introduction</a:t>
            </a:r>
            <a:endParaRPr lang="zh-TW" altLang="en-US" sz="24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B4B754-FF90-4BDB-8BF5-4DF3491BCD54}"/>
              </a:ext>
            </a:extLst>
          </p:cNvPr>
          <p:cNvSpPr/>
          <p:nvPr/>
        </p:nvSpPr>
        <p:spPr>
          <a:xfrm>
            <a:off x="519714" y="1082075"/>
            <a:ext cx="11274256" cy="2346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536575" algn="l"/>
              </a:tabLst>
            </a:pPr>
            <a:r>
              <a:rPr lang="en-US" altLang="zh-TW" sz="2000" dirty="0"/>
              <a:t>	</a:t>
            </a:r>
            <a:r>
              <a:rPr lang="zh-TW" altLang="en-US" sz="2000" dirty="0"/>
              <a:t>抬頭顯示器</a:t>
            </a:r>
            <a:r>
              <a:rPr lang="en-US" altLang="zh-TW" sz="2000" dirty="0"/>
              <a:t>(HUD)</a:t>
            </a:r>
            <a:r>
              <a:rPr lang="zh-TW" altLang="en-US" sz="2000" dirty="0"/>
              <a:t>最初是用於航空，這引起了汽車研究界的興趣。透過在</a:t>
            </a:r>
            <a:r>
              <a:rPr lang="en-US" altLang="zh-TW" sz="2000" dirty="0"/>
              <a:t>HUD</a:t>
            </a:r>
            <a:r>
              <a:rPr lang="zh-TW" altLang="en-US" sz="2000" dirty="0"/>
              <a:t>上顯示訊息，駕駛員能夠看著前方並同時獲取訊息，從而提高安全性 </a:t>
            </a:r>
            <a:r>
              <a:rPr lang="en-US" altLang="zh-TW" sz="2000" dirty="0"/>
              <a:t>(Kim, S., Dey, A., 2009)</a:t>
            </a:r>
            <a:r>
              <a:rPr lang="zh-TW" altLang="en-US" sz="2000" dirty="0"/>
              <a:t>。車輛中傳統的</a:t>
            </a:r>
            <a:r>
              <a:rPr lang="en-US" altLang="zh-TW" sz="2000" dirty="0"/>
              <a:t>HUD</a:t>
            </a:r>
            <a:r>
              <a:rPr lang="zh-TW" altLang="en-US" sz="2000" dirty="0"/>
              <a:t>主要是顯示有限的相關訊息，例如目前車速、轉速、警告等。近期，研究人員研究了在</a:t>
            </a:r>
            <a:r>
              <a:rPr lang="en-US" altLang="zh-TW" sz="2000" dirty="0"/>
              <a:t>HUD</a:t>
            </a:r>
            <a:r>
              <a:rPr lang="zh-TW" altLang="en-US" sz="2000" dirty="0"/>
              <a:t>上顯示其他駕駛相關訊息的可能性，例如導航建議</a:t>
            </a:r>
            <a:r>
              <a:rPr lang="en-US" altLang="zh-TW" sz="2000" dirty="0"/>
              <a:t>/</a:t>
            </a:r>
            <a:r>
              <a:rPr lang="zh-TW" altLang="en-US" sz="2000" dirty="0"/>
              <a:t>指示</a:t>
            </a:r>
            <a:r>
              <a:rPr lang="en-US" altLang="zh-TW" sz="2000" dirty="0"/>
              <a:t>(</a:t>
            </a:r>
            <a:r>
              <a:rPr lang="zh-TW" altLang="en-US" sz="2000" dirty="0"/>
              <a:t>目的是減少導航決策時間和不確定性</a:t>
            </a:r>
            <a:r>
              <a:rPr lang="en-US" altLang="zh-TW" sz="2000" dirty="0"/>
              <a:t>)</a:t>
            </a:r>
            <a:r>
              <a:rPr lang="zh-TW" altLang="en-US" sz="2000" dirty="0"/>
              <a:t> </a:t>
            </a:r>
            <a:r>
              <a:rPr lang="en-US" altLang="zh-TW" sz="2000" dirty="0"/>
              <a:t>(BMW., 2014)</a:t>
            </a:r>
            <a:r>
              <a:rPr lang="zh-TW" altLang="en-US" sz="2000" dirty="0"/>
              <a:t>。雖然這些訊息在低頭顯示器</a:t>
            </a:r>
            <a:r>
              <a:rPr lang="en-US" altLang="zh-TW" sz="2000" dirty="0"/>
              <a:t>(HDD)</a:t>
            </a:r>
            <a:r>
              <a:rPr lang="zh-TW" altLang="en-US" sz="2000" dirty="0"/>
              <a:t>也能顯示，但在</a:t>
            </a:r>
            <a:r>
              <a:rPr lang="en-US" altLang="zh-TW" sz="2000" dirty="0"/>
              <a:t>HUD</a:t>
            </a:r>
            <a:r>
              <a:rPr lang="zh-TW" altLang="en-US" sz="2000" dirty="0"/>
              <a:t>上顯示的話可以增強性能。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180422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FA19898-45A0-4D3A-BE65-2A68B02EBB82}"/>
              </a:ext>
            </a:extLst>
          </p:cNvPr>
          <p:cNvSpPr txBox="1"/>
          <p:nvPr/>
        </p:nvSpPr>
        <p:spPr>
          <a:xfrm>
            <a:off x="3130990" y="2767281"/>
            <a:ext cx="59300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TW" sz="8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  <a:endParaRPr lang="zh-TW" altLang="en-US" sz="8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6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89374A18-8866-48AB-9B76-5A7CB5594E70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76D6770-BA27-AC6D-89E9-45680B7BD857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11" name="이등변 삼각형 10">
                <a:extLst>
                  <a:ext uri="{FF2B5EF4-FFF2-40B4-BE49-F238E27FC236}">
                    <a16:creationId xmlns:a16="http://schemas.microsoft.com/office/drawing/2014/main" id="{CA57A457-7F80-A8AF-A493-FCA458868570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이등변 삼각형 11">
                <a:extLst>
                  <a:ext uri="{FF2B5EF4-FFF2-40B4-BE49-F238E27FC236}">
                    <a16:creationId xmlns:a16="http://schemas.microsoft.com/office/drawing/2014/main" id="{ABDA80A7-3C21-3045-E4CE-10FDFF595D10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이등변 삼각형 12">
                <a:extLst>
                  <a:ext uri="{FF2B5EF4-FFF2-40B4-BE49-F238E27FC236}">
                    <a16:creationId xmlns:a16="http://schemas.microsoft.com/office/drawing/2014/main" id="{935EC4D7-4F0E-D792-B60F-65C694677DE2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평행 사변형 15">
                <a:extLst>
                  <a:ext uri="{FF2B5EF4-FFF2-40B4-BE49-F238E27FC236}">
                    <a16:creationId xmlns:a16="http://schemas.microsoft.com/office/drawing/2014/main" id="{9B664244-57FB-5986-9268-760A6927B916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평행 사변형 16">
                <a:extLst>
                  <a:ext uri="{FF2B5EF4-FFF2-40B4-BE49-F238E27FC236}">
                    <a16:creationId xmlns:a16="http://schemas.microsoft.com/office/drawing/2014/main" id="{98298115-1720-3A45-3F43-1F6ACB0E4A06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8" name="평행 사변형 17">
                <a:extLst>
                  <a:ext uri="{FF2B5EF4-FFF2-40B4-BE49-F238E27FC236}">
                    <a16:creationId xmlns:a16="http://schemas.microsoft.com/office/drawing/2014/main" id="{DEA39040-FCE1-868A-ACEB-4341E860BF97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9" name="이등변 삼각형 18">
                <a:extLst>
                  <a:ext uri="{FF2B5EF4-FFF2-40B4-BE49-F238E27FC236}">
                    <a16:creationId xmlns:a16="http://schemas.microsoft.com/office/drawing/2014/main" id="{B94E4E3D-E0F7-2AB7-18BA-DAC6B115047F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CF9907D-E66A-6F80-F3FC-1E19E6C6EF1E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73CAA3E3-AB51-4DB8-B705-FE23EED1ADA8}"/>
              </a:ext>
            </a:extLst>
          </p:cNvPr>
          <p:cNvSpPr txBox="1"/>
          <p:nvPr/>
        </p:nvSpPr>
        <p:spPr>
          <a:xfrm>
            <a:off x="1189375" y="191343"/>
            <a:ext cx="212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Introduction</a:t>
            </a:r>
            <a:endParaRPr lang="zh-TW" altLang="en-US" sz="24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B4B754-FF90-4BDB-8BF5-4DF3491BCD54}"/>
              </a:ext>
            </a:extLst>
          </p:cNvPr>
          <p:cNvSpPr/>
          <p:nvPr/>
        </p:nvSpPr>
        <p:spPr>
          <a:xfrm>
            <a:off x="236511" y="989997"/>
            <a:ext cx="11718978" cy="5116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zh-TW" altLang="en-US" sz="2000" dirty="0"/>
              <a:t>過去的研究指出，在</a:t>
            </a:r>
            <a:r>
              <a:rPr lang="en-US" altLang="zh-TW" sz="2000" dirty="0"/>
              <a:t>HUD</a:t>
            </a:r>
            <a:r>
              <a:rPr lang="zh-TW" altLang="en-US" sz="2000" dirty="0"/>
              <a:t>上顯示導航訊息時，駕駛員的成功率為</a:t>
            </a:r>
            <a:r>
              <a:rPr lang="en-US" altLang="zh-TW" sz="2000" dirty="0"/>
              <a:t>100%</a:t>
            </a:r>
            <a:r>
              <a:rPr lang="zh-TW" altLang="en-US" sz="2000" dirty="0"/>
              <a:t>，若是在</a:t>
            </a:r>
            <a:r>
              <a:rPr lang="en-US" altLang="zh-TW" sz="2000" dirty="0"/>
              <a:t>HDD</a:t>
            </a:r>
            <a:r>
              <a:rPr lang="zh-TW" altLang="en-US" sz="2000" dirty="0"/>
              <a:t>上顯示時，成功率為</a:t>
            </a:r>
            <a:r>
              <a:rPr lang="en-US" altLang="zh-TW" sz="2000" dirty="0"/>
              <a:t>80%</a:t>
            </a:r>
            <a:r>
              <a:rPr lang="zh-TW" altLang="en-US" sz="2000" dirty="0"/>
              <a:t>。而</a:t>
            </a:r>
            <a:r>
              <a:rPr lang="en-US" altLang="zh-TW" sz="2000" dirty="0"/>
              <a:t>HUD</a:t>
            </a:r>
            <a:r>
              <a:rPr lang="zh-TW" altLang="en-US" sz="2000" dirty="0"/>
              <a:t>也被認為需要的精神負荷較低 </a:t>
            </a:r>
            <a:r>
              <a:rPr lang="en-US" altLang="zh-TW" sz="2000" dirty="0"/>
              <a:t>(</a:t>
            </a:r>
            <a:r>
              <a:rPr lang="en-US" altLang="zh-TW" sz="2000" dirty="0" err="1"/>
              <a:t>Nwakacha</a:t>
            </a:r>
            <a:r>
              <a:rPr lang="en-US" altLang="zh-TW" sz="2000" dirty="0"/>
              <a:t>, V., Crabtree, A., Burnett, G, 2013)</a:t>
            </a:r>
            <a:r>
              <a:rPr lang="zh-TW" altLang="en-US" sz="2000" dirty="0"/>
              <a:t>。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zh-TW" altLang="en-US" sz="2000" dirty="0"/>
              <a:t>使用</a:t>
            </a:r>
            <a:r>
              <a:rPr lang="en-US" altLang="zh-TW" sz="2000" dirty="0"/>
              <a:t>HUD</a:t>
            </a:r>
            <a:r>
              <a:rPr lang="zh-TW" altLang="en-US" sz="2000" dirty="0"/>
              <a:t>時，注意力放在導航提示的時間較短，這表明從</a:t>
            </a:r>
            <a:r>
              <a:rPr lang="en-US" altLang="zh-TW" sz="2000" dirty="0"/>
              <a:t>HUD</a:t>
            </a:r>
            <a:r>
              <a:rPr lang="zh-TW" altLang="en-US" sz="2000" dirty="0"/>
              <a:t>獲取相關訊息的時間花費較少 </a:t>
            </a:r>
            <a:r>
              <a:rPr lang="en-US" altLang="zh-TW" sz="2000" dirty="0"/>
              <a:t>(</a:t>
            </a:r>
            <a:r>
              <a:rPr lang="en-US" altLang="zh-TW" sz="2000" dirty="0" err="1"/>
              <a:t>Abla</a:t>
            </a:r>
            <a:r>
              <a:rPr lang="en-US" altLang="zh-TW" sz="2000" dirty="0"/>
              <a:t>βmeier, M., et al., 2007)</a:t>
            </a:r>
            <a:r>
              <a:rPr lang="zh-TW" altLang="en-US" sz="2000" dirty="0"/>
              <a:t>。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n-US" altLang="zh-TW" sz="2000" dirty="0"/>
              <a:t>Kim, S., Dey, A. (2009)</a:t>
            </a:r>
            <a:r>
              <a:rPr lang="zh-TW" altLang="en-US" sz="2000" dirty="0"/>
              <a:t>及</a:t>
            </a:r>
            <a:r>
              <a:rPr lang="en-US" altLang="zh-TW" sz="2000" dirty="0" err="1"/>
              <a:t>Medenica</a:t>
            </a:r>
            <a:r>
              <a:rPr lang="en-US" altLang="zh-TW" sz="2000" dirty="0"/>
              <a:t>, Z., </a:t>
            </a:r>
            <a:r>
              <a:rPr lang="en-US" altLang="zh-TW" sz="2000" dirty="0" err="1"/>
              <a:t>Kun</a:t>
            </a:r>
            <a:r>
              <a:rPr lang="en-US" altLang="zh-TW" sz="2000" dirty="0"/>
              <a:t>, A. L., </a:t>
            </a:r>
            <a:r>
              <a:rPr lang="en-US" altLang="zh-TW" sz="2000" dirty="0" err="1"/>
              <a:t>Paek</a:t>
            </a:r>
            <a:r>
              <a:rPr lang="en-US" altLang="zh-TW" sz="2000" dirty="0"/>
              <a:t>, T., </a:t>
            </a:r>
            <a:r>
              <a:rPr lang="en-US" altLang="zh-TW" sz="2000" dirty="0" err="1"/>
              <a:t>Palinko</a:t>
            </a:r>
            <a:r>
              <a:rPr lang="en-US" altLang="zh-TW" sz="2000" dirty="0"/>
              <a:t>, O. (2011)</a:t>
            </a:r>
            <a:r>
              <a:rPr lang="zh-TW" altLang="en-US" sz="2000" dirty="0"/>
              <a:t>的研究都顯示了，駕駛員偏好使用</a:t>
            </a:r>
            <a:r>
              <a:rPr lang="en-US" altLang="zh-TW" sz="2000" dirty="0"/>
              <a:t>HUD</a:t>
            </a:r>
            <a:r>
              <a:rPr lang="zh-TW" altLang="en-US" sz="2000" dirty="0"/>
              <a:t>，後者的研究指出，有</a:t>
            </a:r>
            <a:r>
              <a:rPr lang="en-US" altLang="zh-TW" sz="2000" dirty="0"/>
              <a:t>72%</a:t>
            </a:r>
            <a:r>
              <a:rPr lang="zh-TW" altLang="en-US" sz="2000" dirty="0"/>
              <a:t>的受測者認為</a:t>
            </a:r>
            <a:r>
              <a:rPr lang="en-US" altLang="zh-TW" sz="2000" dirty="0"/>
              <a:t>HUD</a:t>
            </a:r>
            <a:r>
              <a:rPr lang="zh-TW" altLang="en-US" sz="2000" dirty="0"/>
              <a:t>可以提升駕駛行為，有</a:t>
            </a:r>
            <a:r>
              <a:rPr lang="en-US" altLang="zh-TW" sz="2000" dirty="0"/>
              <a:t>2/3</a:t>
            </a:r>
            <a:r>
              <a:rPr lang="zh-TW" altLang="en-US" sz="2000" dirty="0"/>
              <a:t>的受測者都偏好使用</a:t>
            </a:r>
            <a:r>
              <a:rPr lang="en-US" altLang="zh-TW" sz="2000" dirty="0"/>
              <a:t>HUD</a:t>
            </a:r>
            <a:r>
              <a:rPr lang="zh-TW" altLang="en-US" sz="2000" dirty="0"/>
              <a:t>。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zh-TW" altLang="en-US" sz="2000" dirty="0"/>
              <a:t>不過在航空等其他領域中，出現了相反的現象，在能見度低和亂流的情況下，飛行員在波音</a:t>
            </a:r>
            <a:r>
              <a:rPr lang="en-US" altLang="zh-TW" sz="2000" dirty="0"/>
              <a:t>727</a:t>
            </a:r>
            <a:r>
              <a:rPr lang="zh-TW" altLang="en-US" sz="2000" dirty="0"/>
              <a:t>模擬器中使用</a:t>
            </a:r>
            <a:r>
              <a:rPr lang="en-US" altLang="zh-TW" sz="2000" dirty="0"/>
              <a:t>HUD</a:t>
            </a:r>
            <a:r>
              <a:rPr lang="zh-TW" altLang="en-US" sz="2000" dirty="0"/>
              <a:t>時，會犯更多的錯誤並可能撞上障礙物 </a:t>
            </a:r>
            <a:r>
              <a:rPr lang="en-US" altLang="zh-TW" sz="2000" dirty="0"/>
              <a:t>(Haines, R. F., Price, T. A., 1980)</a:t>
            </a:r>
            <a:r>
              <a:rPr lang="zh-TW" altLang="en-US" sz="2000" dirty="0"/>
              <a:t>。這歸因於飛行員將注意力放在</a:t>
            </a:r>
            <a:r>
              <a:rPr lang="en-US" altLang="zh-TW" sz="2000" dirty="0"/>
              <a:t>HUD</a:t>
            </a:r>
            <a:r>
              <a:rPr lang="zh-TW" altLang="en-US" sz="2000" dirty="0"/>
              <a:t>圖示上，而不是現實世界中。這表明</a:t>
            </a:r>
            <a:r>
              <a:rPr lang="en-US" altLang="zh-TW" sz="2000" dirty="0"/>
              <a:t>HUD</a:t>
            </a:r>
            <a:r>
              <a:rPr lang="zh-TW" altLang="en-US" sz="2000" dirty="0"/>
              <a:t>訊息要以最小干擾的方式呈現。</a:t>
            </a:r>
          </a:p>
        </p:txBody>
      </p:sp>
    </p:spTree>
    <p:extLst>
      <p:ext uri="{BB962C8B-B14F-4D97-AF65-F5344CB8AC3E}">
        <p14:creationId xmlns:p14="http://schemas.microsoft.com/office/powerpoint/2010/main" val="158357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89374A18-8866-48AB-9B76-5A7CB5594E70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76D6770-BA27-AC6D-89E9-45680B7BD857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11" name="이등변 삼각형 10">
                <a:extLst>
                  <a:ext uri="{FF2B5EF4-FFF2-40B4-BE49-F238E27FC236}">
                    <a16:creationId xmlns:a16="http://schemas.microsoft.com/office/drawing/2014/main" id="{CA57A457-7F80-A8AF-A493-FCA458868570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이등변 삼각형 11">
                <a:extLst>
                  <a:ext uri="{FF2B5EF4-FFF2-40B4-BE49-F238E27FC236}">
                    <a16:creationId xmlns:a16="http://schemas.microsoft.com/office/drawing/2014/main" id="{ABDA80A7-3C21-3045-E4CE-10FDFF595D10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이등변 삼각형 12">
                <a:extLst>
                  <a:ext uri="{FF2B5EF4-FFF2-40B4-BE49-F238E27FC236}">
                    <a16:creationId xmlns:a16="http://schemas.microsoft.com/office/drawing/2014/main" id="{935EC4D7-4F0E-D792-B60F-65C694677DE2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평행 사변형 15">
                <a:extLst>
                  <a:ext uri="{FF2B5EF4-FFF2-40B4-BE49-F238E27FC236}">
                    <a16:creationId xmlns:a16="http://schemas.microsoft.com/office/drawing/2014/main" id="{9B664244-57FB-5986-9268-760A6927B916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평행 사변형 16">
                <a:extLst>
                  <a:ext uri="{FF2B5EF4-FFF2-40B4-BE49-F238E27FC236}">
                    <a16:creationId xmlns:a16="http://schemas.microsoft.com/office/drawing/2014/main" id="{98298115-1720-3A45-3F43-1F6ACB0E4A06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8" name="평행 사변형 17">
                <a:extLst>
                  <a:ext uri="{FF2B5EF4-FFF2-40B4-BE49-F238E27FC236}">
                    <a16:creationId xmlns:a16="http://schemas.microsoft.com/office/drawing/2014/main" id="{DEA39040-FCE1-868A-ACEB-4341E860BF97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9" name="이등변 삼각형 18">
                <a:extLst>
                  <a:ext uri="{FF2B5EF4-FFF2-40B4-BE49-F238E27FC236}">
                    <a16:creationId xmlns:a16="http://schemas.microsoft.com/office/drawing/2014/main" id="{B94E4E3D-E0F7-2AB7-18BA-DAC6B115047F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CF9907D-E66A-6F80-F3FC-1E19E6C6EF1E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73CAA3E3-AB51-4DB8-B705-FE23EED1ADA8}"/>
              </a:ext>
            </a:extLst>
          </p:cNvPr>
          <p:cNvSpPr txBox="1"/>
          <p:nvPr/>
        </p:nvSpPr>
        <p:spPr>
          <a:xfrm>
            <a:off x="1189375" y="191343"/>
            <a:ext cx="212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Introduction</a:t>
            </a:r>
            <a:endParaRPr lang="zh-TW" altLang="en-US" sz="2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8688FC1-9DFD-4788-A1CB-25B5D47501AD}"/>
              </a:ext>
            </a:extLst>
          </p:cNvPr>
          <p:cNvSpPr/>
          <p:nvPr/>
        </p:nvSpPr>
        <p:spPr>
          <a:xfrm>
            <a:off x="236511" y="989997"/>
            <a:ext cx="11718978" cy="4039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n-US" altLang="zh-TW" sz="2000" dirty="0"/>
              <a:t>Sojourner, R. J., </a:t>
            </a:r>
            <a:r>
              <a:rPr lang="en-US" altLang="zh-TW" sz="2000" dirty="0" err="1"/>
              <a:t>Antin</a:t>
            </a:r>
            <a:r>
              <a:rPr lang="en-US" altLang="zh-TW" sz="2000" dirty="0"/>
              <a:t>, J. F. (1990) </a:t>
            </a:r>
            <a:r>
              <a:rPr lang="zh-TW" altLang="en-US" sz="2000" dirty="0"/>
              <a:t>建議應優先考慮顯示與主要任務相對應的視覺訊息，因此不應放置</a:t>
            </a:r>
            <a:r>
              <a:rPr lang="en-US" altLang="zh-TW" sz="2000" dirty="0"/>
              <a:t>HUD</a:t>
            </a:r>
            <a:r>
              <a:rPr lang="zh-TW" altLang="en-US" sz="2000" dirty="0"/>
              <a:t>訊息和圖示，以免掩蓋現實世界的重要訊息。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n-US" altLang="zh-TW" sz="2000" dirty="0"/>
              <a:t>HUD</a:t>
            </a:r>
            <a:r>
              <a:rPr lang="zh-TW" altLang="en-US" sz="2000" dirty="0"/>
              <a:t>上若顯示太多訊息會分散駕駛員的注意力且可能造成意外發生。因此</a:t>
            </a:r>
            <a:r>
              <a:rPr lang="en-US" altLang="zh-TW" sz="2000" dirty="0" err="1"/>
              <a:t>Abla</a:t>
            </a:r>
            <a:r>
              <a:rPr lang="en-US" altLang="zh-TW" sz="2000" dirty="0"/>
              <a:t>βmeier, M., McGlaun, G., Rigoll, G. (2005)</a:t>
            </a:r>
            <a:r>
              <a:rPr lang="zh-TW" altLang="en-US" sz="2000" dirty="0"/>
              <a:t>認為視覺的混亂會導致性能下降，因此介面上最多呈現三個項目。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zh-TW" altLang="en-US" sz="2000" dirty="0"/>
              <a:t>工作負荷會對任務績效產生影響，也可能影響駕駛員獲取</a:t>
            </a:r>
            <a:r>
              <a:rPr lang="en-US" altLang="zh-TW" sz="2000" dirty="0"/>
              <a:t>HUD</a:t>
            </a:r>
            <a:r>
              <a:rPr lang="zh-TW" altLang="en-US" sz="2000" dirty="0"/>
              <a:t>上顯示的視覺訊息能力。與沒有車流量的直線道路相比，複雜的駕駛情況</a:t>
            </a:r>
            <a:r>
              <a:rPr lang="en-US" altLang="zh-TW" sz="2000" dirty="0"/>
              <a:t>(ex.</a:t>
            </a:r>
            <a:r>
              <a:rPr lang="zh-TW" altLang="en-US" sz="2000" dirty="0"/>
              <a:t>密集交通、高速行駛、複雜道路等</a:t>
            </a:r>
            <a:r>
              <a:rPr lang="en-US" altLang="zh-TW" sz="2000" dirty="0"/>
              <a:t>)</a:t>
            </a:r>
            <a:r>
              <a:rPr lang="zh-TW" altLang="en-US" sz="2000" dirty="0"/>
              <a:t>自然會增加駕駛員的認知和視覺工作量。此外，次要任務需求的增加將增加整體工作量，並可能導致他們的駕駛性能下降 </a:t>
            </a:r>
            <a:r>
              <a:rPr lang="en-US" altLang="zh-TW" sz="2000" dirty="0"/>
              <a:t>(Victor, T. W., </a:t>
            </a:r>
            <a:r>
              <a:rPr lang="en-US" altLang="zh-TW" sz="2000" dirty="0" err="1"/>
              <a:t>Harbluk</a:t>
            </a:r>
            <a:r>
              <a:rPr lang="en-US" altLang="zh-TW" sz="2000" dirty="0"/>
              <a:t>, J. L., </a:t>
            </a:r>
            <a:r>
              <a:rPr lang="en-US" altLang="zh-TW" sz="2000" dirty="0" err="1"/>
              <a:t>Engström</a:t>
            </a:r>
            <a:r>
              <a:rPr lang="en-US" altLang="zh-TW" sz="2000" dirty="0"/>
              <a:t>, J. A. (2005)</a:t>
            </a:r>
            <a:r>
              <a:rPr lang="zh-TW" altLang="en-US" sz="2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5327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E9A3B05C-E9E5-4351-95E7-49B41FE953FA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3" name="그룹 19">
              <a:extLst>
                <a:ext uri="{FF2B5EF4-FFF2-40B4-BE49-F238E27FC236}">
                  <a16:creationId xmlns:a16="http://schemas.microsoft.com/office/drawing/2014/main" id="{FDDD31CE-AFC2-4B38-95EF-66A9B738D0BE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5" name="이등변 삼각형 10">
                <a:extLst>
                  <a:ext uri="{FF2B5EF4-FFF2-40B4-BE49-F238E27FC236}">
                    <a16:creationId xmlns:a16="http://schemas.microsoft.com/office/drawing/2014/main" id="{DC0B42EB-113E-4055-AFB1-6BFDC1E17180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이등변 삼각형 11">
                <a:extLst>
                  <a:ext uri="{FF2B5EF4-FFF2-40B4-BE49-F238E27FC236}">
                    <a16:creationId xmlns:a16="http://schemas.microsoft.com/office/drawing/2014/main" id="{BEA6B73F-3CEA-40B0-A067-D666985A4E96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2">
                <a:extLst>
                  <a:ext uri="{FF2B5EF4-FFF2-40B4-BE49-F238E27FC236}">
                    <a16:creationId xmlns:a16="http://schemas.microsoft.com/office/drawing/2014/main" id="{BA96326D-D8BD-4137-A68E-DB193560AC4A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평행 사변형 15">
                <a:extLst>
                  <a:ext uri="{FF2B5EF4-FFF2-40B4-BE49-F238E27FC236}">
                    <a16:creationId xmlns:a16="http://schemas.microsoft.com/office/drawing/2014/main" id="{E0D114FB-D90C-4A09-8981-F635F65C686F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6">
                <a:extLst>
                  <a:ext uri="{FF2B5EF4-FFF2-40B4-BE49-F238E27FC236}">
                    <a16:creationId xmlns:a16="http://schemas.microsoft.com/office/drawing/2014/main" id="{C33015CD-BEC3-4848-A08A-F36EDE53FE27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0" name="평행 사변형 17">
                <a:extLst>
                  <a:ext uri="{FF2B5EF4-FFF2-40B4-BE49-F238E27FC236}">
                    <a16:creationId xmlns:a16="http://schemas.microsoft.com/office/drawing/2014/main" id="{CC7643A4-746D-4F45-8DB9-3CFEA0E29819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이등변 삼각형 18">
                <a:extLst>
                  <a:ext uri="{FF2B5EF4-FFF2-40B4-BE49-F238E27FC236}">
                    <a16:creationId xmlns:a16="http://schemas.microsoft.com/office/drawing/2014/main" id="{EA0DB49E-7694-424F-832F-189E2104F481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" name="직선 연결선 20">
              <a:extLst>
                <a:ext uri="{FF2B5EF4-FFF2-40B4-BE49-F238E27FC236}">
                  <a16:creationId xmlns:a16="http://schemas.microsoft.com/office/drawing/2014/main" id="{4B6CD390-D1C4-435E-9879-DC49F9F28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FEEF505-919B-4756-AF57-C8A14C979069}"/>
              </a:ext>
            </a:extLst>
          </p:cNvPr>
          <p:cNvSpPr txBox="1"/>
          <p:nvPr/>
        </p:nvSpPr>
        <p:spPr>
          <a:xfrm>
            <a:off x="1189375" y="191343"/>
            <a:ext cx="212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Introduction</a:t>
            </a:r>
            <a:endParaRPr lang="zh-TW" altLang="en-US" sz="24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E58ECA4-DB83-45A7-B003-ED84AB2C8A5E}"/>
              </a:ext>
            </a:extLst>
          </p:cNvPr>
          <p:cNvSpPr txBox="1"/>
          <p:nvPr/>
        </p:nvSpPr>
        <p:spPr>
          <a:xfrm>
            <a:off x="3404581" y="20971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文獻探討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564CAC0-585F-4634-8339-A3342DB8CACC}"/>
              </a:ext>
            </a:extLst>
          </p:cNvPr>
          <p:cNvSpPr txBox="1"/>
          <p:nvPr/>
        </p:nvSpPr>
        <p:spPr>
          <a:xfrm>
            <a:off x="4906198" y="209718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Landmarks</a:t>
            </a:r>
            <a:endParaRPr lang="zh-TW" altLang="en-US" sz="2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6E8F567-AC14-4848-AD3A-0A474DED5904}"/>
              </a:ext>
            </a:extLst>
          </p:cNvPr>
          <p:cNvSpPr/>
          <p:nvPr/>
        </p:nvSpPr>
        <p:spPr>
          <a:xfrm>
            <a:off x="236511" y="989997"/>
            <a:ext cx="11718978" cy="357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zh-TW" altLang="en-US" sz="2000" dirty="0"/>
              <a:t>在提供方向訊息時，使用地標符合基本人類尋路策略 </a:t>
            </a:r>
            <a:r>
              <a:rPr lang="en-US" altLang="zh-TW" sz="2000" dirty="0"/>
              <a:t>(Burnett, G., Smith, D., May, A., 2001)</a:t>
            </a:r>
            <a:r>
              <a:rPr lang="zh-TW" altLang="en-US" sz="2000" dirty="0"/>
              <a:t>，並且已被證明可以改善導航和駕駛性能，增加駕駛員信心，促進空間學習並減少對導航系統的依賴 </a:t>
            </a:r>
            <a:r>
              <a:rPr lang="en-US" altLang="zh-TW" sz="2000" dirty="0"/>
              <a:t>(Burnett, G., 2000)</a:t>
            </a:r>
            <a:r>
              <a:rPr lang="zh-TW" altLang="en-US" sz="2000" dirty="0"/>
              <a:t>，而且可以降低錯誤率 </a:t>
            </a:r>
            <a:r>
              <a:rPr lang="en-US" altLang="zh-TW" sz="2000" dirty="0"/>
              <a:t>(May, A., Ross., 2006)</a:t>
            </a:r>
            <a:r>
              <a:rPr lang="zh-TW" altLang="en-US" sz="2000" dirty="0"/>
              <a:t>。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zh-TW" altLang="en-US" sz="2000" dirty="0"/>
              <a:t>提供額外的地標訊息已經被證明可以減少導航的決策時間，但是對於準確性沒有任何優勢</a:t>
            </a:r>
            <a:r>
              <a:rPr lang="en-US" altLang="zh-TW" sz="2000" dirty="0"/>
              <a:t>(Phillips, B., 1999)</a:t>
            </a:r>
            <a:r>
              <a:rPr lang="zh-TW" altLang="en-US" sz="2000" dirty="0"/>
              <a:t>，這有可能是因為駕駛模擬場景過於簡單，所以犯錯的可能性就降低了。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n-US" altLang="zh-TW" sz="2000" dirty="0"/>
              <a:t>May, A., Ross. (2006)</a:t>
            </a:r>
            <a:r>
              <a:rPr lang="zh-TW" altLang="en-US" sz="2000" dirty="0"/>
              <a:t>和</a:t>
            </a:r>
            <a:r>
              <a:rPr lang="en-US" altLang="zh-TW" sz="2000" dirty="0"/>
              <a:t>Goodman, J S. et al.(2004) </a:t>
            </a:r>
            <a:r>
              <a:rPr lang="zh-TW" altLang="en-US" sz="2000" dirty="0"/>
              <a:t>都證明了，駕駛員在使用地標時，都能提高表現及信心，而且查看車內顯示螢幕的頻率有顯著的降低，從而減少了視線離開道路的時間。</a:t>
            </a:r>
          </a:p>
        </p:txBody>
      </p:sp>
    </p:spTree>
    <p:extLst>
      <p:ext uri="{BB962C8B-B14F-4D97-AF65-F5344CB8AC3E}">
        <p14:creationId xmlns:p14="http://schemas.microsoft.com/office/powerpoint/2010/main" val="323675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D3F7612E-A368-4393-BEEA-618D66D82E99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4" name="그룹 19">
              <a:extLst>
                <a:ext uri="{FF2B5EF4-FFF2-40B4-BE49-F238E27FC236}">
                  <a16:creationId xmlns:a16="http://schemas.microsoft.com/office/drawing/2014/main" id="{5D6E1255-1045-44CA-97A1-AFCFD1481CCD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6" name="이등변 삼각형 10">
                <a:extLst>
                  <a:ext uri="{FF2B5EF4-FFF2-40B4-BE49-F238E27FC236}">
                    <a16:creationId xmlns:a16="http://schemas.microsoft.com/office/drawing/2014/main" id="{FF13CD87-EF1C-4469-A49B-491552FFA86A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1">
                <a:extLst>
                  <a:ext uri="{FF2B5EF4-FFF2-40B4-BE49-F238E27FC236}">
                    <a16:creationId xmlns:a16="http://schemas.microsoft.com/office/drawing/2014/main" id="{16FB965F-9F8A-48DC-AE2B-E0BCDC1D4F82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이등변 삼각형 12">
                <a:extLst>
                  <a:ext uri="{FF2B5EF4-FFF2-40B4-BE49-F238E27FC236}">
                    <a16:creationId xmlns:a16="http://schemas.microsoft.com/office/drawing/2014/main" id="{7EC85228-A51E-4453-8845-59B8FE8B1BDD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5">
                <a:extLst>
                  <a:ext uri="{FF2B5EF4-FFF2-40B4-BE49-F238E27FC236}">
                    <a16:creationId xmlns:a16="http://schemas.microsoft.com/office/drawing/2014/main" id="{0C1C56AD-71B8-42FC-BBB6-DC5DE71A24D0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평행 사변형 16">
                <a:extLst>
                  <a:ext uri="{FF2B5EF4-FFF2-40B4-BE49-F238E27FC236}">
                    <a16:creationId xmlns:a16="http://schemas.microsoft.com/office/drawing/2014/main" id="{D21818DD-B696-493F-B6B1-01EA1780CA37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평행 사변형 17">
                <a:extLst>
                  <a:ext uri="{FF2B5EF4-FFF2-40B4-BE49-F238E27FC236}">
                    <a16:creationId xmlns:a16="http://schemas.microsoft.com/office/drawing/2014/main" id="{1C50D657-F92E-4D35-8B13-0E37CC77B760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2" name="이등변 삼각형 18">
                <a:extLst>
                  <a:ext uri="{FF2B5EF4-FFF2-40B4-BE49-F238E27FC236}">
                    <a16:creationId xmlns:a16="http://schemas.microsoft.com/office/drawing/2014/main" id="{860E4A0A-B1ED-48DD-AED8-5D37E2A17105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" name="직선 연결선 20">
              <a:extLst>
                <a:ext uri="{FF2B5EF4-FFF2-40B4-BE49-F238E27FC236}">
                  <a16:creationId xmlns:a16="http://schemas.microsoft.com/office/drawing/2014/main" id="{73123935-2660-44D9-815F-6E59C055A435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689ADC5-958B-4A59-A141-EBACE11C5297}"/>
              </a:ext>
            </a:extLst>
          </p:cNvPr>
          <p:cNvSpPr txBox="1"/>
          <p:nvPr/>
        </p:nvSpPr>
        <p:spPr>
          <a:xfrm>
            <a:off x="1189375" y="191343"/>
            <a:ext cx="212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Introduction</a:t>
            </a:r>
            <a:endParaRPr lang="zh-TW" altLang="en-US" sz="2400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32575E1-55E8-4197-A3A3-989E159D88D1}"/>
              </a:ext>
            </a:extLst>
          </p:cNvPr>
          <p:cNvSpPr txBox="1"/>
          <p:nvPr/>
        </p:nvSpPr>
        <p:spPr>
          <a:xfrm>
            <a:off x="3404581" y="20971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文獻探討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82FE2E2-923F-481E-A980-DACCD8DA7573}"/>
              </a:ext>
            </a:extLst>
          </p:cNvPr>
          <p:cNvSpPr txBox="1"/>
          <p:nvPr/>
        </p:nvSpPr>
        <p:spPr>
          <a:xfrm>
            <a:off x="4906198" y="209718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Landmarks</a:t>
            </a:r>
            <a:endParaRPr lang="zh-TW" altLang="en-US" sz="240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1EA68F5-BE33-4835-AC1C-26278CF30584}"/>
              </a:ext>
            </a:extLst>
          </p:cNvPr>
          <p:cNvSpPr/>
          <p:nvPr/>
        </p:nvSpPr>
        <p:spPr>
          <a:xfrm>
            <a:off x="236511" y="989997"/>
            <a:ext cx="11718978" cy="357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zh-TW" altLang="en-US" sz="2000" dirty="0"/>
              <a:t>選擇用於導航系統的地標時，應考慮的是其“質量”和“有效性”。就像</a:t>
            </a:r>
            <a:r>
              <a:rPr lang="en-US" altLang="zh-TW" sz="2000" dirty="0"/>
              <a:t>Burnett, G., Smith, D., May, A. (2001)</a:t>
            </a:r>
            <a:r>
              <a:rPr lang="zh-TW" altLang="en-US" sz="2000" dirty="0"/>
              <a:t>的研究指出，好的導航地標應該是永久性的、容易看到的、獨特的等，其中好的地標包含交通號誌燈、加油站、公共場所、教堂、學校和火車站等。</a:t>
            </a:r>
            <a:r>
              <a:rPr lang="en-US" altLang="zh-TW" sz="2000" dirty="0"/>
              <a:t>May, A., Ross. (2006)</a:t>
            </a:r>
            <a:r>
              <a:rPr lang="zh-TW" altLang="en-US" sz="2000" dirty="0"/>
              <a:t>發現導航地標的質量非常重要，因為好的地標可以有較少的導航錯誤。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zh-TW" altLang="en-US" sz="2000" dirty="0"/>
              <a:t>不過有時候好的地標的質量可能會降低，因為可能被樹木擋住，或是號誌燈過於鄰近</a:t>
            </a:r>
            <a:r>
              <a:rPr lang="en-US" altLang="zh-TW" sz="2000" dirty="0"/>
              <a:t>(Burnett, G., 2000)</a:t>
            </a:r>
            <a:r>
              <a:rPr lang="zh-TW" altLang="en-US" sz="2000" dirty="0"/>
              <a:t>。因此在這些情況下，可能的解決方案就是擴增顯示需要的地標。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zh-TW" altLang="en-US" sz="2000" dirty="0"/>
              <a:t>上述的地標研究都是用於</a:t>
            </a:r>
            <a:r>
              <a:rPr lang="en-US" altLang="zh-TW" sz="2000" dirty="0"/>
              <a:t>HDD</a:t>
            </a:r>
            <a:r>
              <a:rPr lang="zh-TW" altLang="en-US" sz="2000" dirty="0"/>
              <a:t>，目前還沒有用於</a:t>
            </a:r>
            <a:r>
              <a:rPr lang="en-US" altLang="zh-TW" sz="2000" dirty="0"/>
              <a:t>HUD</a:t>
            </a:r>
            <a:r>
              <a:rPr lang="zh-TW" altLang="en-US" sz="2000" dirty="0"/>
              <a:t>上顯示的地標導航與傳統距離導航進行比較。</a:t>
            </a:r>
            <a:endParaRPr lang="en-US" altLang="zh-TW" sz="20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4156B3C-72F9-47FA-A7C1-8365D999AB0C}"/>
              </a:ext>
            </a:extLst>
          </p:cNvPr>
          <p:cNvSpPr txBox="1"/>
          <p:nvPr/>
        </p:nvSpPr>
        <p:spPr>
          <a:xfrm>
            <a:off x="870050" y="5225143"/>
            <a:ext cx="104519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b="1" dirty="0"/>
              <a:t>根據推測，透過使用地標訊息增加導航指令並將其呈現在</a:t>
            </a:r>
            <a:r>
              <a:rPr lang="en-US" altLang="zh-TW" sz="2200" b="1" dirty="0"/>
              <a:t>HUD</a:t>
            </a:r>
            <a:r>
              <a:rPr lang="zh-TW" altLang="en-US" sz="2200" b="1" dirty="0"/>
              <a:t>上，可以有好的效益</a:t>
            </a:r>
          </a:p>
        </p:txBody>
      </p:sp>
    </p:spTree>
    <p:extLst>
      <p:ext uri="{BB962C8B-B14F-4D97-AF65-F5344CB8AC3E}">
        <p14:creationId xmlns:p14="http://schemas.microsoft.com/office/powerpoint/2010/main" val="379543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D3F7612E-A368-4393-BEEA-618D66D82E99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4" name="그룹 19">
              <a:extLst>
                <a:ext uri="{FF2B5EF4-FFF2-40B4-BE49-F238E27FC236}">
                  <a16:creationId xmlns:a16="http://schemas.microsoft.com/office/drawing/2014/main" id="{5D6E1255-1045-44CA-97A1-AFCFD1481CCD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6" name="이등변 삼각형 10">
                <a:extLst>
                  <a:ext uri="{FF2B5EF4-FFF2-40B4-BE49-F238E27FC236}">
                    <a16:creationId xmlns:a16="http://schemas.microsoft.com/office/drawing/2014/main" id="{FF13CD87-EF1C-4469-A49B-491552FFA86A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1">
                <a:extLst>
                  <a:ext uri="{FF2B5EF4-FFF2-40B4-BE49-F238E27FC236}">
                    <a16:creationId xmlns:a16="http://schemas.microsoft.com/office/drawing/2014/main" id="{16FB965F-9F8A-48DC-AE2B-E0BCDC1D4F82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이등변 삼각형 12">
                <a:extLst>
                  <a:ext uri="{FF2B5EF4-FFF2-40B4-BE49-F238E27FC236}">
                    <a16:creationId xmlns:a16="http://schemas.microsoft.com/office/drawing/2014/main" id="{7EC85228-A51E-4453-8845-59B8FE8B1BDD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5">
                <a:extLst>
                  <a:ext uri="{FF2B5EF4-FFF2-40B4-BE49-F238E27FC236}">
                    <a16:creationId xmlns:a16="http://schemas.microsoft.com/office/drawing/2014/main" id="{0C1C56AD-71B8-42FC-BBB6-DC5DE71A24D0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평행 사변형 16">
                <a:extLst>
                  <a:ext uri="{FF2B5EF4-FFF2-40B4-BE49-F238E27FC236}">
                    <a16:creationId xmlns:a16="http://schemas.microsoft.com/office/drawing/2014/main" id="{D21818DD-B696-493F-B6B1-01EA1780CA37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평행 사변형 17">
                <a:extLst>
                  <a:ext uri="{FF2B5EF4-FFF2-40B4-BE49-F238E27FC236}">
                    <a16:creationId xmlns:a16="http://schemas.microsoft.com/office/drawing/2014/main" id="{1C50D657-F92E-4D35-8B13-0E37CC77B760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2" name="이등변 삼각형 18">
                <a:extLst>
                  <a:ext uri="{FF2B5EF4-FFF2-40B4-BE49-F238E27FC236}">
                    <a16:creationId xmlns:a16="http://schemas.microsoft.com/office/drawing/2014/main" id="{860E4A0A-B1ED-48DD-AED8-5D37E2A17105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" name="직선 연결선 20">
              <a:extLst>
                <a:ext uri="{FF2B5EF4-FFF2-40B4-BE49-F238E27FC236}">
                  <a16:creationId xmlns:a16="http://schemas.microsoft.com/office/drawing/2014/main" id="{73123935-2660-44D9-815F-6E59C055A435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689ADC5-958B-4A59-A141-EBACE11C5297}"/>
              </a:ext>
            </a:extLst>
          </p:cNvPr>
          <p:cNvSpPr txBox="1"/>
          <p:nvPr/>
        </p:nvSpPr>
        <p:spPr>
          <a:xfrm>
            <a:off x="1189375" y="191343"/>
            <a:ext cx="212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Introduction</a:t>
            </a:r>
            <a:endParaRPr lang="zh-TW" altLang="en-US" sz="2400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32575E1-55E8-4197-A3A3-989E159D88D1}"/>
              </a:ext>
            </a:extLst>
          </p:cNvPr>
          <p:cNvSpPr txBox="1"/>
          <p:nvPr/>
        </p:nvSpPr>
        <p:spPr>
          <a:xfrm>
            <a:off x="3404581" y="20971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研究目的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1EA68F5-BE33-4835-AC1C-26278CF30584}"/>
              </a:ext>
            </a:extLst>
          </p:cNvPr>
          <p:cNvSpPr/>
          <p:nvPr/>
        </p:nvSpPr>
        <p:spPr>
          <a:xfrm>
            <a:off x="236511" y="989997"/>
            <a:ext cx="11718978" cy="173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36575" algn="l"/>
              </a:tabLst>
            </a:pPr>
            <a:r>
              <a:rPr lang="zh-TW" altLang="en-US" sz="2000" dirty="0"/>
              <a:t>目的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endParaRPr lang="en-US" altLang="zh-TW" sz="2000" dirty="0"/>
          </a:p>
          <a:p>
            <a:pPr marL="622300" indent="-2667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  <a:tabLst>
                <a:tab pos="536575" algn="l"/>
              </a:tabLst>
            </a:pPr>
            <a:r>
              <a:rPr lang="zh-TW" altLang="en-US" sz="2000" dirty="0"/>
              <a:t>調查與傳統的轉彎距離導航相比，地標導航是否能減少導航決策時間並提高導航成功率</a:t>
            </a:r>
            <a:endParaRPr lang="en-US" altLang="zh-TW" sz="2000" dirty="0"/>
          </a:p>
          <a:p>
            <a:pPr marL="622300" indent="-2667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  <a:tabLst>
                <a:tab pos="536575" algn="l"/>
              </a:tabLst>
            </a:pPr>
            <a:r>
              <a:rPr lang="zh-TW" altLang="en-US" sz="2000" dirty="0"/>
              <a:t>使用</a:t>
            </a:r>
            <a:r>
              <a:rPr lang="en-US" altLang="zh-TW" sz="2000" dirty="0"/>
              <a:t>AR</a:t>
            </a:r>
            <a:r>
              <a:rPr lang="zh-TW" altLang="en-US" sz="2000" dirty="0"/>
              <a:t>來增強潛在的差地標</a:t>
            </a:r>
            <a:r>
              <a:rPr lang="en-US" altLang="zh-TW" sz="2000" dirty="0"/>
              <a:t>(</a:t>
            </a:r>
            <a:r>
              <a:rPr lang="zh-TW" altLang="en-US" sz="2000" dirty="0"/>
              <a:t>不明顯的地標</a:t>
            </a:r>
            <a:r>
              <a:rPr lang="en-US" altLang="zh-TW" sz="2000" dirty="0"/>
              <a:t>)</a:t>
            </a:r>
            <a:r>
              <a:rPr lang="zh-TW" altLang="en-US" sz="2000" dirty="0"/>
              <a:t>是否會提升</a:t>
            </a:r>
            <a:r>
              <a:rPr lang="en-US" altLang="zh-TW" sz="2000" dirty="0"/>
              <a:t>AR</a:t>
            </a:r>
            <a:r>
              <a:rPr lang="zh-TW" altLang="en-US" sz="2000" dirty="0"/>
              <a:t>的可用性和效用</a:t>
            </a:r>
          </a:p>
        </p:txBody>
      </p:sp>
    </p:spTree>
    <p:extLst>
      <p:ext uri="{BB962C8B-B14F-4D97-AF65-F5344CB8AC3E}">
        <p14:creationId xmlns:p14="http://schemas.microsoft.com/office/powerpoint/2010/main" val="381607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D3F7612E-A368-4393-BEEA-618D66D82E99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4" name="그룹 19">
              <a:extLst>
                <a:ext uri="{FF2B5EF4-FFF2-40B4-BE49-F238E27FC236}">
                  <a16:creationId xmlns:a16="http://schemas.microsoft.com/office/drawing/2014/main" id="{5D6E1255-1045-44CA-97A1-AFCFD1481CCD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6" name="이등변 삼각형 10">
                <a:extLst>
                  <a:ext uri="{FF2B5EF4-FFF2-40B4-BE49-F238E27FC236}">
                    <a16:creationId xmlns:a16="http://schemas.microsoft.com/office/drawing/2014/main" id="{FF13CD87-EF1C-4469-A49B-491552FFA86A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1">
                <a:extLst>
                  <a:ext uri="{FF2B5EF4-FFF2-40B4-BE49-F238E27FC236}">
                    <a16:creationId xmlns:a16="http://schemas.microsoft.com/office/drawing/2014/main" id="{16FB965F-9F8A-48DC-AE2B-E0BCDC1D4F82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이등변 삼각형 12">
                <a:extLst>
                  <a:ext uri="{FF2B5EF4-FFF2-40B4-BE49-F238E27FC236}">
                    <a16:creationId xmlns:a16="http://schemas.microsoft.com/office/drawing/2014/main" id="{7EC85228-A51E-4453-8845-59B8FE8B1BDD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5">
                <a:extLst>
                  <a:ext uri="{FF2B5EF4-FFF2-40B4-BE49-F238E27FC236}">
                    <a16:creationId xmlns:a16="http://schemas.microsoft.com/office/drawing/2014/main" id="{0C1C56AD-71B8-42FC-BBB6-DC5DE71A24D0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평행 사변형 16">
                <a:extLst>
                  <a:ext uri="{FF2B5EF4-FFF2-40B4-BE49-F238E27FC236}">
                    <a16:creationId xmlns:a16="http://schemas.microsoft.com/office/drawing/2014/main" id="{D21818DD-B696-493F-B6B1-01EA1780CA37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평행 사변형 17">
                <a:extLst>
                  <a:ext uri="{FF2B5EF4-FFF2-40B4-BE49-F238E27FC236}">
                    <a16:creationId xmlns:a16="http://schemas.microsoft.com/office/drawing/2014/main" id="{1C50D657-F92E-4D35-8B13-0E37CC77B760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2" name="이등변 삼각형 18">
                <a:extLst>
                  <a:ext uri="{FF2B5EF4-FFF2-40B4-BE49-F238E27FC236}">
                    <a16:creationId xmlns:a16="http://schemas.microsoft.com/office/drawing/2014/main" id="{860E4A0A-B1ED-48DD-AED8-5D37E2A17105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" name="직선 연결선 20">
              <a:extLst>
                <a:ext uri="{FF2B5EF4-FFF2-40B4-BE49-F238E27FC236}">
                  <a16:creationId xmlns:a16="http://schemas.microsoft.com/office/drawing/2014/main" id="{73123935-2660-44D9-815F-6E59C055A435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689ADC5-958B-4A59-A141-EBACE11C5297}"/>
              </a:ext>
            </a:extLst>
          </p:cNvPr>
          <p:cNvSpPr txBox="1"/>
          <p:nvPr/>
        </p:nvSpPr>
        <p:spPr>
          <a:xfrm>
            <a:off x="1189375" y="191343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Method</a:t>
            </a:r>
            <a:endParaRPr lang="zh-TW" altLang="en-US" sz="2400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32575E1-55E8-4197-A3A3-989E159D88D1}"/>
              </a:ext>
            </a:extLst>
          </p:cNvPr>
          <p:cNvSpPr txBox="1"/>
          <p:nvPr/>
        </p:nvSpPr>
        <p:spPr>
          <a:xfrm>
            <a:off x="2900598" y="19134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受測者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04A345F-2B4B-4C28-B808-9B3279128886}"/>
              </a:ext>
            </a:extLst>
          </p:cNvPr>
          <p:cNvSpPr txBox="1"/>
          <p:nvPr/>
        </p:nvSpPr>
        <p:spPr>
          <a:xfrm>
            <a:off x="232383" y="1025081"/>
            <a:ext cx="2371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總共</a:t>
            </a:r>
            <a:r>
              <a:rPr lang="en-US" altLang="zh-TW" sz="2000" dirty="0"/>
              <a:t>20</a:t>
            </a:r>
            <a:r>
              <a:rPr lang="zh-TW" altLang="en-US" sz="2000" dirty="0"/>
              <a:t>位受測者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3F1E4A3-F62E-474D-89FA-2E526B6D1723}"/>
              </a:ext>
            </a:extLst>
          </p:cNvPr>
          <p:cNvSpPr txBox="1"/>
          <p:nvPr/>
        </p:nvSpPr>
        <p:spPr>
          <a:xfrm>
            <a:off x="732456" y="1563040"/>
            <a:ext cx="8058616" cy="3731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000" dirty="0"/>
              <a:t>14</a:t>
            </a:r>
            <a:r>
              <a:rPr lang="zh-TW" altLang="en-US" sz="2000" dirty="0"/>
              <a:t>位男性、</a:t>
            </a:r>
            <a:r>
              <a:rPr lang="en-US" altLang="zh-TW" sz="2000" dirty="0"/>
              <a:t>6</a:t>
            </a:r>
            <a:r>
              <a:rPr lang="zh-TW" altLang="en-US" sz="2000" dirty="0"/>
              <a:t>位女性</a:t>
            </a:r>
            <a:endParaRPr lang="en-US" altLang="zh-TW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/>
              <a:t>平均年齡</a:t>
            </a:r>
            <a:r>
              <a:rPr lang="en-US" altLang="zh-TW" sz="2000" dirty="0"/>
              <a:t>27.7</a:t>
            </a:r>
            <a:r>
              <a:rPr lang="zh-TW" altLang="en-US" sz="2000" dirty="0"/>
              <a:t>歲 </a:t>
            </a:r>
            <a:r>
              <a:rPr lang="en-US" altLang="zh-TW" sz="2000" dirty="0"/>
              <a:t>(</a:t>
            </a:r>
            <a:r>
              <a:rPr lang="zh-TW" altLang="en-US" sz="2000" dirty="0"/>
              <a:t>範圍 </a:t>
            </a:r>
            <a:r>
              <a:rPr lang="en-US" altLang="zh-TW" sz="2000" dirty="0"/>
              <a:t>21-54</a:t>
            </a:r>
            <a:r>
              <a:rPr lang="zh-TW" altLang="en-US" sz="2000" dirty="0"/>
              <a:t>歲</a:t>
            </a:r>
            <a:r>
              <a:rPr lang="en-US" altLang="zh-TW" sz="2000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/>
              <a:t>每位受測者皆持有英國駕照</a:t>
            </a:r>
            <a:endParaRPr lang="en-US" altLang="zh-TW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/>
              <a:t>前</a:t>
            </a:r>
            <a:r>
              <a:rPr lang="en-US" altLang="zh-TW" sz="2000" dirty="0"/>
              <a:t>12</a:t>
            </a:r>
            <a:r>
              <a:rPr lang="zh-TW" altLang="en-US" sz="2000" dirty="0"/>
              <a:t>個月的平均里程數為</a:t>
            </a:r>
            <a:r>
              <a:rPr lang="en-US" altLang="zh-TW" sz="2000" dirty="0"/>
              <a:t>4115</a:t>
            </a:r>
            <a:r>
              <a:rPr lang="zh-TW" altLang="en-US" sz="2000" dirty="0"/>
              <a:t>英里 </a:t>
            </a:r>
            <a:r>
              <a:rPr lang="en-US" altLang="zh-TW" sz="2000" dirty="0"/>
              <a:t>(</a:t>
            </a:r>
            <a:r>
              <a:rPr lang="zh-TW" altLang="en-US" sz="2000" dirty="0"/>
              <a:t>最多</a:t>
            </a:r>
            <a:r>
              <a:rPr lang="en-US" altLang="zh-TW" sz="2000" dirty="0"/>
              <a:t>15000</a:t>
            </a:r>
            <a:r>
              <a:rPr lang="zh-TW" altLang="en-US" sz="2000" dirty="0"/>
              <a:t>英里</a:t>
            </a:r>
            <a:r>
              <a:rPr lang="en-US" altLang="zh-TW" sz="2000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000" dirty="0"/>
              <a:t>9</a:t>
            </a:r>
            <a:r>
              <a:rPr lang="zh-TW" altLang="en-US" sz="2000" dirty="0"/>
              <a:t>位受測者每天駕駛，</a:t>
            </a:r>
            <a:r>
              <a:rPr lang="en-US" altLang="zh-TW" sz="2000" dirty="0"/>
              <a:t>11</a:t>
            </a:r>
            <a:r>
              <a:rPr lang="zh-TW" altLang="en-US" sz="2000" dirty="0"/>
              <a:t>位受測者偶爾駕駛</a:t>
            </a:r>
            <a:endParaRPr lang="en-US" altLang="zh-TW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000" dirty="0"/>
              <a:t>1</a:t>
            </a:r>
            <a:r>
              <a:rPr lang="zh-TW" altLang="en-US" sz="2000" dirty="0"/>
              <a:t>位受測者每週使用導航設備，</a:t>
            </a:r>
            <a:r>
              <a:rPr lang="en-US" altLang="zh-TW" sz="2000" dirty="0"/>
              <a:t>16</a:t>
            </a:r>
            <a:r>
              <a:rPr lang="zh-TW" altLang="en-US" sz="2000" dirty="0"/>
              <a:t>位受測者偶爾使用，</a:t>
            </a:r>
            <a:r>
              <a:rPr lang="en-US" altLang="zh-TW" sz="2000" dirty="0"/>
              <a:t>3</a:t>
            </a:r>
            <a:r>
              <a:rPr lang="zh-TW" altLang="en-US" sz="2000" dirty="0"/>
              <a:t>位從未使用</a:t>
            </a:r>
            <a:endParaRPr lang="en-US" altLang="zh-TW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000" dirty="0"/>
              <a:t>8</a:t>
            </a:r>
            <a:r>
              <a:rPr lang="zh-TW" altLang="en-US" sz="2000" dirty="0"/>
              <a:t>名受測者曾使用過模擬器</a:t>
            </a:r>
            <a:endParaRPr lang="en-US" altLang="zh-TW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000" dirty="0"/>
              <a:t>6</a:t>
            </a:r>
            <a:r>
              <a:rPr lang="zh-TW" altLang="en-US" sz="2000" dirty="0"/>
              <a:t>名受測者曾使用過</a:t>
            </a:r>
            <a:r>
              <a:rPr lang="en-US" altLang="zh-TW" sz="2000" dirty="0"/>
              <a:t>HUD</a:t>
            </a:r>
          </a:p>
        </p:txBody>
      </p:sp>
    </p:spTree>
    <p:extLst>
      <p:ext uri="{BB962C8B-B14F-4D97-AF65-F5344CB8AC3E}">
        <p14:creationId xmlns:p14="http://schemas.microsoft.com/office/powerpoint/2010/main" val="197733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D3F7612E-A368-4393-BEEA-618D66D82E99}"/>
              </a:ext>
            </a:extLst>
          </p:cNvPr>
          <p:cNvGrpSpPr/>
          <p:nvPr/>
        </p:nvGrpSpPr>
        <p:grpSpPr>
          <a:xfrm>
            <a:off x="398030" y="226982"/>
            <a:ext cx="11395940" cy="499033"/>
            <a:chOff x="172060" y="226982"/>
            <a:chExt cx="11395940" cy="499033"/>
          </a:xfrm>
        </p:grpSpPr>
        <p:grpSp>
          <p:nvGrpSpPr>
            <p:cNvPr id="4" name="그룹 19">
              <a:extLst>
                <a:ext uri="{FF2B5EF4-FFF2-40B4-BE49-F238E27FC236}">
                  <a16:creationId xmlns:a16="http://schemas.microsoft.com/office/drawing/2014/main" id="{5D6E1255-1045-44CA-97A1-AFCFD1481CCD}"/>
                </a:ext>
              </a:extLst>
            </p:cNvPr>
            <p:cNvGrpSpPr/>
            <p:nvPr/>
          </p:nvGrpSpPr>
          <p:grpSpPr>
            <a:xfrm>
              <a:off x="172060" y="226982"/>
              <a:ext cx="695325" cy="499033"/>
              <a:chOff x="378611" y="294167"/>
              <a:chExt cx="833322" cy="598073"/>
            </a:xfrm>
          </p:grpSpPr>
          <p:sp>
            <p:nvSpPr>
              <p:cNvPr id="6" name="이등변 삼각형 10">
                <a:extLst>
                  <a:ext uri="{FF2B5EF4-FFF2-40B4-BE49-F238E27FC236}">
                    <a16:creationId xmlns:a16="http://schemas.microsoft.com/office/drawing/2014/main" id="{FF13CD87-EF1C-4469-A49B-491552FFA86A}"/>
                  </a:ext>
                </a:extLst>
              </p:cNvPr>
              <p:cNvSpPr/>
              <p:nvPr/>
            </p:nvSpPr>
            <p:spPr>
              <a:xfrm rot="7200000">
                <a:off x="395888" y="290353"/>
                <a:ext cx="29284" cy="63838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이등변 삼각형 11">
                <a:extLst>
                  <a:ext uri="{FF2B5EF4-FFF2-40B4-BE49-F238E27FC236}">
                    <a16:creationId xmlns:a16="http://schemas.microsoft.com/office/drawing/2014/main" id="{16FB965F-9F8A-48DC-AE2B-E0BCDC1D4F82}"/>
                  </a:ext>
                </a:extLst>
              </p:cNvPr>
              <p:cNvSpPr/>
              <p:nvPr/>
            </p:nvSpPr>
            <p:spPr>
              <a:xfrm rot="4500000">
                <a:off x="403985" y="369746"/>
                <a:ext cx="13089" cy="1505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이등변 삼각형 12">
                <a:extLst>
                  <a:ext uri="{FF2B5EF4-FFF2-40B4-BE49-F238E27FC236}">
                    <a16:creationId xmlns:a16="http://schemas.microsoft.com/office/drawing/2014/main" id="{7EC85228-A51E-4453-8845-59B8FE8B1BDD}"/>
                  </a:ext>
                </a:extLst>
              </p:cNvPr>
              <p:cNvSpPr/>
              <p:nvPr/>
            </p:nvSpPr>
            <p:spPr>
              <a:xfrm rot="9900000">
                <a:off x="453205" y="294416"/>
                <a:ext cx="13707" cy="25904"/>
              </a:xfrm>
              <a:prstGeom prst="triangle">
                <a:avLst/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평행 사변형 15">
                <a:extLst>
                  <a:ext uri="{FF2B5EF4-FFF2-40B4-BE49-F238E27FC236}">
                    <a16:creationId xmlns:a16="http://schemas.microsoft.com/office/drawing/2014/main" id="{0C1C56AD-71B8-42FC-BBB6-DC5DE71A24D0}"/>
                  </a:ext>
                </a:extLst>
              </p:cNvPr>
              <p:cNvSpPr/>
              <p:nvPr/>
            </p:nvSpPr>
            <p:spPr>
              <a:xfrm flipH="1">
                <a:off x="781052" y="550122"/>
                <a:ext cx="352108" cy="182914"/>
              </a:xfrm>
              <a:prstGeom prst="parallelogram">
                <a:avLst>
                  <a:gd name="adj" fmla="val 0"/>
                </a:avLst>
              </a:prstGeom>
              <a:solidFill>
                <a:srgbClr val="011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평행 사변형 16">
                <a:extLst>
                  <a:ext uri="{FF2B5EF4-FFF2-40B4-BE49-F238E27FC236}">
                    <a16:creationId xmlns:a16="http://schemas.microsoft.com/office/drawing/2014/main" id="{D21818DD-B696-493F-B6B1-01EA1780CA37}"/>
                  </a:ext>
                </a:extLst>
              </p:cNvPr>
              <p:cNvSpPr/>
              <p:nvPr/>
            </p:nvSpPr>
            <p:spPr>
              <a:xfrm rot="540000" flipH="1">
                <a:off x="534571" y="294167"/>
                <a:ext cx="677362" cy="182750"/>
              </a:xfrm>
              <a:prstGeom prst="parallelogram">
                <a:avLst>
                  <a:gd name="adj" fmla="val 16582"/>
                </a:avLst>
              </a:prstGeom>
              <a:solidFill>
                <a:srgbClr val="F44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1" name="평행 사변형 17">
                <a:extLst>
                  <a:ext uri="{FF2B5EF4-FFF2-40B4-BE49-F238E27FC236}">
                    <a16:creationId xmlns:a16="http://schemas.microsoft.com/office/drawing/2014/main" id="{1C50D657-F92E-4D35-8B13-0E37CC77B760}"/>
                  </a:ext>
                </a:extLst>
              </p:cNvPr>
              <p:cNvSpPr/>
              <p:nvPr/>
            </p:nvSpPr>
            <p:spPr>
              <a:xfrm rot="540000" flipH="1">
                <a:off x="480168" y="494236"/>
                <a:ext cx="677362" cy="182914"/>
              </a:xfrm>
              <a:prstGeom prst="parallelogram">
                <a:avLst>
                  <a:gd name="adj" fmla="val 16582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900" dirty="0">
                  <a:solidFill>
                    <a:prstClr val="white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</p:txBody>
          </p:sp>
          <p:sp>
            <p:nvSpPr>
              <p:cNvPr id="12" name="이등변 삼각형 18">
                <a:extLst>
                  <a:ext uri="{FF2B5EF4-FFF2-40B4-BE49-F238E27FC236}">
                    <a16:creationId xmlns:a16="http://schemas.microsoft.com/office/drawing/2014/main" id="{860E4A0A-B1ED-48DD-AED8-5D37E2A17105}"/>
                  </a:ext>
                </a:extLst>
              </p:cNvPr>
              <p:cNvSpPr/>
              <p:nvPr/>
            </p:nvSpPr>
            <p:spPr>
              <a:xfrm rot="2958839" flipH="1">
                <a:off x="769391" y="751064"/>
                <a:ext cx="211629" cy="70723"/>
              </a:xfrm>
              <a:prstGeom prst="triangle">
                <a:avLst>
                  <a:gd name="adj" fmla="val 70065"/>
                </a:avLst>
              </a:prstGeom>
              <a:solidFill>
                <a:srgbClr val="022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" name="직선 연결선 20">
              <a:extLst>
                <a:ext uri="{FF2B5EF4-FFF2-40B4-BE49-F238E27FC236}">
                  <a16:creationId xmlns:a16="http://schemas.microsoft.com/office/drawing/2014/main" id="{73123935-2660-44D9-815F-6E59C055A435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0" y="723910"/>
              <a:ext cx="10944000" cy="0"/>
            </a:xfrm>
            <a:prstGeom prst="line">
              <a:avLst/>
            </a:prstGeom>
            <a:ln w="6350" cap="sq">
              <a:solidFill>
                <a:srgbClr val="022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689ADC5-958B-4A59-A141-EBACE11C5297}"/>
              </a:ext>
            </a:extLst>
          </p:cNvPr>
          <p:cNvSpPr txBox="1"/>
          <p:nvPr/>
        </p:nvSpPr>
        <p:spPr>
          <a:xfrm>
            <a:off x="1189375" y="191343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Method</a:t>
            </a:r>
            <a:endParaRPr lang="zh-TW" altLang="en-US" sz="2400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32575E1-55E8-4197-A3A3-989E159D88D1}"/>
              </a:ext>
            </a:extLst>
          </p:cNvPr>
          <p:cNvSpPr txBox="1"/>
          <p:nvPr/>
        </p:nvSpPr>
        <p:spPr>
          <a:xfrm>
            <a:off x="2900598" y="1913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設備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A875220-7EF3-491F-9929-3C43DEB9F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22" y="3558456"/>
            <a:ext cx="5477350" cy="300436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94569507-A9DC-4ADD-A03B-524590B32EA0}"/>
              </a:ext>
            </a:extLst>
          </p:cNvPr>
          <p:cNvSpPr txBox="1"/>
          <p:nvPr/>
        </p:nvSpPr>
        <p:spPr>
          <a:xfrm>
            <a:off x="336706" y="914116"/>
            <a:ext cx="11112749" cy="234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/>
              <a:t>實驗地點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University of Nottingham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軟體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STISIM</a:t>
            </a:r>
            <a:r>
              <a:rPr lang="zh-TW" altLang="en-US" sz="2000" dirty="0"/>
              <a:t> </a:t>
            </a:r>
            <a:r>
              <a:rPr lang="en-US" altLang="zh-TW" sz="2000" dirty="0"/>
              <a:t>3</a:t>
            </a:r>
          </a:p>
          <a:p>
            <a:pPr marL="719138" indent="-719138">
              <a:lnSpc>
                <a:spcPct val="150000"/>
              </a:lnSpc>
            </a:pPr>
            <a:r>
              <a:rPr lang="zh-TW" altLang="en-US" sz="2000" dirty="0"/>
              <a:t>導航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 err="1"/>
              <a:t>Synfig</a:t>
            </a:r>
            <a:r>
              <a:rPr lang="en-US" altLang="zh-TW" sz="2000" dirty="0"/>
              <a:t> Studio</a:t>
            </a:r>
            <a:r>
              <a:rPr lang="zh-TW" altLang="en-US" sz="2000" dirty="0"/>
              <a:t> 動畫軟體，獨立呈現在</a:t>
            </a:r>
            <a:r>
              <a:rPr lang="en-US" altLang="zh-TW" sz="2000" dirty="0"/>
              <a:t>Pioneer </a:t>
            </a:r>
            <a:r>
              <a:rPr lang="en-US" altLang="zh-TW" sz="2000" dirty="0" err="1"/>
              <a:t>Carrozzeria</a:t>
            </a:r>
            <a:r>
              <a:rPr lang="en-US" altLang="zh-TW" sz="2000" dirty="0"/>
              <a:t> Laser ND-HUD1</a:t>
            </a:r>
            <a:r>
              <a:rPr lang="zh-TW" altLang="en-US" sz="2000" dirty="0"/>
              <a:t>上</a:t>
            </a:r>
            <a:endParaRPr lang="en-US" altLang="zh-TW" sz="2000" dirty="0"/>
          </a:p>
          <a:p>
            <a:pPr marL="719138" indent="-719138">
              <a:lnSpc>
                <a:spcPct val="150000"/>
              </a:lnSpc>
            </a:pPr>
            <a:r>
              <a:rPr lang="zh-TW" altLang="en-US" sz="2000" dirty="0"/>
              <a:t>設備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(1)</a:t>
            </a:r>
            <a:r>
              <a:rPr lang="zh-TW" altLang="en-US" sz="2000" dirty="0"/>
              <a:t> </a:t>
            </a:r>
            <a:r>
              <a:rPr lang="en-US" altLang="zh-TW" sz="2000" dirty="0" err="1"/>
              <a:t>SensoMotoric</a:t>
            </a:r>
            <a:r>
              <a:rPr lang="en-US" altLang="zh-TW" sz="2000" dirty="0"/>
              <a:t> Instruments  (SMI) Eye Tracking Glasses (ETG)</a:t>
            </a:r>
            <a:r>
              <a:rPr lang="zh-TW" altLang="en-US" sz="2000" dirty="0"/>
              <a:t>，以</a:t>
            </a:r>
            <a:r>
              <a:rPr lang="en-US" altLang="zh-TW" sz="2000" dirty="0"/>
              <a:t>30fps</a:t>
            </a:r>
            <a:r>
              <a:rPr lang="zh-TW" altLang="en-US" sz="2000" dirty="0"/>
              <a:t>收集數據</a:t>
            </a:r>
            <a:endParaRPr lang="en-US" altLang="zh-TW" sz="2000" dirty="0"/>
          </a:p>
          <a:p>
            <a:pPr marL="719138" indent="-719138">
              <a:lnSpc>
                <a:spcPct val="150000"/>
              </a:lnSpc>
            </a:pPr>
            <a:r>
              <a:rPr lang="en-US" altLang="zh-TW" sz="2000" dirty="0"/>
              <a:t>	(2)</a:t>
            </a:r>
            <a:r>
              <a:rPr lang="zh-TW" altLang="en-US" sz="2000" dirty="0"/>
              <a:t> 錄影機，以記錄駕駛員行為及路線選擇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F3F9FC85-9DE7-4259-84B6-3B47338FD5D5}"/>
              </a:ext>
            </a:extLst>
          </p:cNvPr>
          <p:cNvGrpSpPr/>
          <p:nvPr/>
        </p:nvGrpSpPr>
        <p:grpSpPr>
          <a:xfrm>
            <a:off x="7138400" y="3463576"/>
            <a:ext cx="4172874" cy="3099248"/>
            <a:chOff x="7054322" y="3521244"/>
            <a:chExt cx="4172874" cy="3099248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705976AF-9CE7-420D-A63D-56803230B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02750" y="3521244"/>
              <a:ext cx="3476018" cy="2612846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2D87155-4506-40B2-B1AF-AFD185268D0D}"/>
                </a:ext>
              </a:extLst>
            </p:cNvPr>
            <p:cNvSpPr/>
            <p:nvPr/>
          </p:nvSpPr>
          <p:spPr>
            <a:xfrm>
              <a:off x="7054322" y="6251160"/>
              <a:ext cx="4172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dirty="0"/>
                <a:t>Pioneer </a:t>
              </a:r>
              <a:r>
                <a:rPr lang="en-US" altLang="zh-TW" dirty="0" err="1"/>
                <a:t>Carrozzeria</a:t>
              </a:r>
              <a:r>
                <a:rPr lang="en-US" altLang="zh-TW" dirty="0"/>
                <a:t> Laser ND-HUD1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1922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icrosoft YaHei UI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2905</Words>
  <Application>Microsoft Office PowerPoint</Application>
  <PresentationFormat>寬螢幕</PresentationFormat>
  <Paragraphs>180</Paragraphs>
  <Slides>20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Microsoft YaHei UI</vt:lpstr>
      <vt:lpstr>Tmon몬소리 Black</vt:lpstr>
      <vt:lpstr>新細明體</vt:lpstr>
      <vt:lpstr>Arial</vt:lpstr>
      <vt:lpstr>Calibri</vt:lpstr>
      <vt:lpstr>Cambria Math</vt:lpstr>
      <vt:lpstr>Wingdings</vt:lpstr>
      <vt:lpstr>1_Office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min-chun</cp:lastModifiedBy>
  <cp:revision>69</cp:revision>
  <dcterms:created xsi:type="dcterms:W3CDTF">2023-03-29T14:10:35Z</dcterms:created>
  <dcterms:modified xsi:type="dcterms:W3CDTF">2023-04-13T06:23:05Z</dcterms:modified>
</cp:coreProperties>
</file>